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23.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4.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Masters/slideMaster23.xml" ContentType="application/vnd.openxmlformats-officedocument.presentationml.slideMaster+xml"/>
  <Override PartName="/ppt/slideMasters/slideMaster9.xml" ContentType="application/vnd.openxmlformats-officedocument.presentationml.slideMaster+xml"/>
  <Override PartName="/ppt/slideMasters/slideMaster22.xml" ContentType="application/vnd.openxmlformats-officedocument.presentationml.slideMaster+xml"/>
  <Override PartName="/ppt/slideMasters/slideMaster6.xml" ContentType="application/vnd.openxmlformats-officedocument.presentationml.slideMaster+xml"/>
  <Override PartName="/ppt/slideMasters/slideMaster21.xml" ContentType="application/vnd.openxmlformats-officedocument.presentationml.slideMaster+xml"/>
  <Override PartName="/ppt/slideMasters/slideMaster20.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7.xml" ContentType="application/vnd.openxmlformats-officedocument.presentationml.slideMaster+xml"/>
  <Override PartName="/ppt/slideMasters/slideMaster15.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8.xml" ContentType="application/vnd.openxmlformats-officedocument.presentationml.slideMaster+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slideMasters/slideMaster5.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17.xml" ContentType="application/vnd.openxmlformats-officedocument.presentationml.notesSlide+xml"/>
  <Override PartName="/ppt/slideMasters/slideMaster4.xml" ContentType="application/vnd.openxmlformats-officedocument.presentationml.slideMaster+xml"/>
  <Override PartName="/ppt/notesSlides/notesSlide21.xml" ContentType="application/vnd.openxmlformats-officedocument.presentationml.notesSlide+xml"/>
  <Override PartName="/ppt/slideLayouts/slideLayout29.xml" ContentType="application/vnd.openxmlformats-officedocument.presentationml.slideLayout+xml"/>
  <Override PartName="/ppt/slideLayouts/slideLayout20.xml" ContentType="application/vnd.openxmlformats-officedocument.presentationml.slideLayout+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21.xml" ContentType="application/vnd.openxmlformats-officedocument.presentationml.slideLayout+xml"/>
  <Override PartName="/ppt/notesSlides/notesSlide6.xml" ContentType="application/vnd.openxmlformats-officedocument.presentationml.notesSlide+xml"/>
  <Override PartName="/ppt/notesSlides/notesSlide9.xml" ContentType="application/vnd.openxmlformats-officedocument.presentationml.notesSlide+xml"/>
  <Override PartName="/ppt/slideLayouts/slideLayout30.xml" ContentType="application/vnd.openxmlformats-officedocument.presentationml.slideLayout+xml"/>
  <Override PartName="/ppt/slideLayouts/slideLayout19.xml" ContentType="application/vnd.openxmlformats-officedocument.presentationml.slideLayout+xml"/>
  <Override PartName="/ppt/notesSlides/notesSlide13.xml" ContentType="application/vnd.openxmlformats-officedocument.presentationml.notesSlide+xml"/>
  <Override PartName="/ppt/slideLayouts/slideLayout17.xml" ContentType="application/vnd.openxmlformats-officedocument.presentationml.slideLayout+xml"/>
  <Override PartName="/ppt/notesSlides/notesSlide12.xml" ContentType="application/vnd.openxmlformats-officedocument.presentationml.notesSlide+xml"/>
  <Override PartName="/ppt/slideLayouts/slideLayout18.xml" ContentType="application/vnd.openxmlformats-officedocument.presentationml.slideLayout+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1.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notesSlides/notesSlide3.xml" ContentType="application/vnd.openxmlformats-officedocument.presentationml.notesSlide+xml"/>
  <Override PartName="/ppt/slideLayouts/slideLayout23.xml" ContentType="application/vnd.openxmlformats-officedocument.presentationml.slideLayout+xml"/>
  <Override PartName="/ppt/notesSlides/notesSlide2.xml" ContentType="application/vnd.openxmlformats-officedocument.presentationml.notesSlide+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slideLayouts/slideLayout9.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notesSlides/notesSlide15.xml" ContentType="application/vnd.openxmlformats-officedocument.presentationml.notesSlide+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notesSlides/notesSlide16.xml" ContentType="application/vnd.openxmlformats-officedocument.presentationml.notesSl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theme/theme17.xml" ContentType="application/vnd.openxmlformats-officedocument.theme+xml"/>
  <Override PartName="/ppt/notesMasters/notesMaster1.xml" ContentType="application/vnd.openxmlformats-officedocument.presentationml.notesMaster+xml"/>
  <Override PartName="/ppt/theme/theme13.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Override1.xml" ContentType="application/vnd.openxmlformats-officedocument.themeOverride+xml"/>
  <Override PartName="/ppt/theme/theme14.xml" ContentType="application/vnd.openxmlformats-officedocument.theme+xml"/>
  <Override PartName="/ppt/theme/theme1.xml" ContentType="application/vnd.openxmlformats-officedocument.theme+xml"/>
  <Override PartName="/ppt/theme/theme8.xml" ContentType="application/vnd.openxmlformats-officedocument.theme+xml"/>
  <Override PartName="/ppt/theme/theme5.xml" ContentType="application/vnd.openxmlformats-officedocument.theme+xml"/>
  <Override PartName="/ppt/theme/theme7.xml" ContentType="application/vnd.openxmlformats-officedocument.theme+xml"/>
  <Override PartName="/ppt/theme/theme4.xml" ContentType="application/vnd.openxmlformats-officedocument.theme+xml"/>
  <Override PartName="/ppt/theme/theme9.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10.xml" ContentType="application/vnd.openxmlformats-officedocument.theme+xml"/>
  <Override PartName="/ppt/theme/theme3.xml" ContentType="application/vnd.openxmlformats-officedocument.theme+xml"/>
  <Override PartName="/ppt/theme/theme12.xml" ContentType="application/vnd.openxmlformats-officedocument.theme+xml"/>
  <Override PartName="/ppt/theme/theme21.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theme/themeOverride5.xml" ContentType="application/vnd.openxmlformats-officedocument.themeOverride+xml"/>
  <Override PartName="/ppt/theme/theme24.xml" ContentType="application/vnd.openxmlformats-officedocument.theme+xml"/>
  <Override PartName="/ppt/theme/theme23.xml" ContentType="application/vnd.openxmlformats-officedocument.theme+xml"/>
  <Override PartName="/ppt/theme/themeOverride4.xml" ContentType="application/vnd.openxmlformats-officedocument.themeOverride+xml"/>
  <Override PartName="/ppt/theme/theme22.xml" ContentType="application/vnd.openxmlformats-officedocument.theme+xml"/>
  <Override PartName="/ppt/theme/theme20.xml" ContentType="application/vnd.openxmlformats-officedocument.theme+xml"/>
  <Override PartName="/ppt/theme/themeOverride2.xml" ContentType="application/vnd.openxmlformats-officedocument.themeOverride+xml"/>
  <Override PartName="/ppt/theme/themeOverride3.xml" ContentType="application/vnd.openxmlformats-officedocument.themeOverrid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 id="2147483876" r:id="rId2"/>
    <p:sldMasterId id="2147483878" r:id="rId3"/>
    <p:sldMasterId id="2147483880" r:id="rId4"/>
    <p:sldMasterId id="2147483882" r:id="rId5"/>
    <p:sldMasterId id="2147483884" r:id="rId6"/>
    <p:sldMasterId id="2147483886" r:id="rId7"/>
    <p:sldMasterId id="2147483888" r:id="rId8"/>
    <p:sldMasterId id="2147483890" r:id="rId9"/>
    <p:sldMasterId id="2147483892" r:id="rId10"/>
    <p:sldMasterId id="2147483894" r:id="rId11"/>
    <p:sldMasterId id="2147483896" r:id="rId12"/>
    <p:sldMasterId id="2147483898" r:id="rId13"/>
    <p:sldMasterId id="2147483900" r:id="rId14"/>
    <p:sldMasterId id="2147483902" r:id="rId15"/>
    <p:sldMasterId id="2147483904" r:id="rId16"/>
    <p:sldMasterId id="2147483906" r:id="rId17"/>
    <p:sldMasterId id="2147483910" r:id="rId18"/>
    <p:sldMasterId id="2147483912" r:id="rId19"/>
    <p:sldMasterId id="2147483920" r:id="rId20"/>
    <p:sldMasterId id="2147483924" r:id="rId21"/>
    <p:sldMasterId id="2147483928" r:id="rId22"/>
    <p:sldMasterId id="2147483932" r:id="rId23"/>
  </p:sldMasterIdLst>
  <p:notesMasterIdLst>
    <p:notesMasterId r:id="rId56"/>
  </p:notesMasterIdLst>
  <p:sldIdLst>
    <p:sldId id="297" r:id="rId24"/>
    <p:sldId id="261" r:id="rId25"/>
    <p:sldId id="256" r:id="rId26"/>
    <p:sldId id="257" r:id="rId27"/>
    <p:sldId id="263" r:id="rId28"/>
    <p:sldId id="262" r:id="rId29"/>
    <p:sldId id="266" r:id="rId30"/>
    <p:sldId id="265" r:id="rId31"/>
    <p:sldId id="267" r:id="rId32"/>
    <p:sldId id="268" r:id="rId33"/>
    <p:sldId id="269" r:id="rId34"/>
    <p:sldId id="270"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4" r:id="rId48"/>
    <p:sldId id="296" r:id="rId49"/>
    <p:sldId id="285" r:id="rId50"/>
    <p:sldId id="289" r:id="rId51"/>
    <p:sldId id="291" r:id="rId52"/>
    <p:sldId id="293" r:id="rId53"/>
    <p:sldId id="295" r:id="rId54"/>
    <p:sldId id="298"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728" autoAdjust="0"/>
    <p:restoredTop sz="94659" autoAdjust="0"/>
  </p:normalViewPr>
  <p:slideViewPr>
    <p:cSldViewPr>
      <p:cViewPr varScale="1">
        <p:scale>
          <a:sx n="101" d="100"/>
          <a:sy n="101" d="100"/>
        </p:scale>
        <p:origin x="-48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0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customXml" Target="../customXml/item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customXml" Target="../customXml/item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A9DC5B-F033-4327-B15F-3E9D55CA68C8}" type="datetimeFigureOut">
              <a:rPr lang="en-US" smtClean="0"/>
              <a:t>9/5/2015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A05102-9E4C-4321-9CEC-207BEFCE4DDD}" type="slidenum">
              <a:rPr lang="en-US" smtClean="0"/>
              <a:t>‹#›</a:t>
            </a:fld>
            <a:endParaRPr lang="en-US" dirty="0"/>
          </a:p>
        </p:txBody>
      </p:sp>
    </p:spTree>
    <p:extLst>
      <p:ext uri="{BB962C8B-B14F-4D97-AF65-F5344CB8AC3E}">
        <p14:creationId xmlns:p14="http://schemas.microsoft.com/office/powerpoint/2010/main" val="424211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District 3 Intersection</a:t>
            </a:r>
            <a:r>
              <a:rPr lang="en-US" baseline="0" dirty="0" smtClean="0"/>
              <a:t> Improvement Project by Stewart Lich</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2</a:t>
            </a:fld>
            <a:endParaRPr lang="en-US" dirty="0"/>
          </a:p>
        </p:txBody>
      </p:sp>
    </p:spTree>
    <p:extLst>
      <p:ext uri="{BB962C8B-B14F-4D97-AF65-F5344CB8AC3E}">
        <p14:creationId xmlns:p14="http://schemas.microsoft.com/office/powerpoint/2010/main" val="2769441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13</a:t>
            </a:fld>
            <a:endParaRPr lang="en-US" dirty="0"/>
          </a:p>
        </p:txBody>
      </p:sp>
    </p:spTree>
    <p:extLst>
      <p:ext uri="{BB962C8B-B14F-4D97-AF65-F5344CB8AC3E}">
        <p14:creationId xmlns:p14="http://schemas.microsoft.com/office/powerpoint/2010/main" val="2483204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work by D-5.</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17</a:t>
            </a:fld>
            <a:endParaRPr lang="en-US" dirty="0"/>
          </a:p>
        </p:txBody>
      </p:sp>
    </p:spTree>
    <p:extLst>
      <p:ext uri="{BB962C8B-B14F-4D97-AF65-F5344CB8AC3E}">
        <p14:creationId xmlns:p14="http://schemas.microsoft.com/office/powerpoint/2010/main" val="2610832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District 10 Bridge Replacement</a:t>
            </a:r>
            <a:r>
              <a:rPr lang="en-US" baseline="0" dirty="0" smtClean="0"/>
              <a:t> Project by Min Jiang</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18</a:t>
            </a:fld>
            <a:endParaRPr lang="en-US" dirty="0"/>
          </a:p>
        </p:txBody>
      </p:sp>
    </p:spTree>
    <p:extLst>
      <p:ext uri="{BB962C8B-B14F-4D97-AF65-F5344CB8AC3E}">
        <p14:creationId xmlns:p14="http://schemas.microsoft.com/office/powerpoint/2010/main" val="2885827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a:t>
            </a:r>
            <a:r>
              <a:rPr lang="en-US" baseline="0" dirty="0" smtClean="0"/>
              <a:t> WPA-era box culvert collapsed leaving KY 52, a major collector route, inoperable.</a:t>
            </a:r>
          </a:p>
          <a:p>
            <a:endParaRPr lang="en-US" baseline="0" dirty="0" smtClean="0"/>
          </a:p>
        </p:txBody>
      </p:sp>
      <p:sp>
        <p:nvSpPr>
          <p:cNvPr id="4" name="Slide Number Placeholder 3"/>
          <p:cNvSpPr>
            <a:spLocks noGrp="1"/>
          </p:cNvSpPr>
          <p:nvPr>
            <p:ph type="sldNum" sz="quarter" idx="10"/>
          </p:nvPr>
        </p:nvSpPr>
        <p:spPr/>
        <p:txBody>
          <a:bodyPr/>
          <a:lstStyle/>
          <a:p>
            <a:fld id="{9FA05102-9E4C-4321-9CEC-207BEFCE4DDD}" type="slidenum">
              <a:rPr lang="en-US" smtClean="0"/>
              <a:t>19</a:t>
            </a:fld>
            <a:endParaRPr lang="en-US" dirty="0"/>
          </a:p>
        </p:txBody>
      </p:sp>
    </p:spTree>
    <p:extLst>
      <p:ext uri="{BB962C8B-B14F-4D97-AF65-F5344CB8AC3E}">
        <p14:creationId xmlns:p14="http://schemas.microsoft.com/office/powerpoint/2010/main" val="2731110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adverse travel is around 20 min. </a:t>
            </a:r>
          </a:p>
          <a:p>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20</a:t>
            </a:fld>
            <a:endParaRPr lang="en-US" dirty="0"/>
          </a:p>
        </p:txBody>
      </p:sp>
    </p:spTree>
    <p:extLst>
      <p:ext uri="{BB962C8B-B14F-4D97-AF65-F5344CB8AC3E}">
        <p14:creationId xmlns:p14="http://schemas.microsoft.com/office/powerpoint/2010/main" val="2488331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the </a:t>
            </a:r>
            <a:r>
              <a:rPr lang="en-US" baseline="0" dirty="0" smtClean="0"/>
              <a:t>expedited construction phase began, the trees that provided a roosting habitat for endangered bates, needed to be cleared.</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21</a:t>
            </a:fld>
            <a:endParaRPr lang="en-US" dirty="0"/>
          </a:p>
        </p:txBody>
      </p:sp>
    </p:spTree>
    <p:extLst>
      <p:ext uri="{BB962C8B-B14F-4D97-AF65-F5344CB8AC3E}">
        <p14:creationId xmlns:p14="http://schemas.microsoft.com/office/powerpoint/2010/main" val="686719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Extremely compressed schedule. Seven weeks from survey to construction. Another example of fine work by the Cabinet’s work.</a:t>
            </a:r>
            <a:endParaRPr lang="en-US" dirty="0" smtClean="0"/>
          </a:p>
          <a:p>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22</a:t>
            </a:fld>
            <a:endParaRPr lang="en-US" dirty="0"/>
          </a:p>
        </p:txBody>
      </p:sp>
    </p:spTree>
    <p:extLst>
      <p:ext uri="{BB962C8B-B14F-4D97-AF65-F5344CB8AC3E}">
        <p14:creationId xmlns:p14="http://schemas.microsoft.com/office/powerpoint/2010/main" val="2103574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a:t>
            </a:r>
            <a:r>
              <a:rPr lang="en-US" baseline="0" dirty="0" smtClean="0"/>
              <a:t> is a District 12 project submitted by Chris James. </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23</a:t>
            </a:fld>
            <a:endParaRPr lang="en-US" dirty="0"/>
          </a:p>
        </p:txBody>
      </p:sp>
    </p:spTree>
    <p:extLst>
      <p:ext uri="{BB962C8B-B14F-4D97-AF65-F5344CB8AC3E}">
        <p14:creationId xmlns:p14="http://schemas.microsoft.com/office/powerpoint/2010/main" val="725616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most interested aspects</a:t>
            </a:r>
            <a:r>
              <a:rPr lang="en-US" baseline="0" dirty="0" smtClean="0"/>
              <a:t> of this submittal is the narrative from a Bridge’s point of view. </a:t>
            </a:r>
          </a:p>
          <a:p>
            <a:r>
              <a:rPr lang="en-US" dirty="0" smtClean="0"/>
              <a:t>The</a:t>
            </a:r>
            <a:r>
              <a:rPr lang="en-US" baseline="0" dirty="0" smtClean="0"/>
              <a:t> bridge gave it’s autobiography, mentioning that it was bypassed so to speak when KY -80 was reconstructed in the late 1970’s.</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24</a:t>
            </a:fld>
            <a:endParaRPr lang="en-US" dirty="0"/>
          </a:p>
        </p:txBody>
      </p:sp>
    </p:spTree>
    <p:extLst>
      <p:ext uri="{BB962C8B-B14F-4D97-AF65-F5344CB8AC3E}">
        <p14:creationId xmlns:p14="http://schemas.microsoft.com/office/powerpoint/2010/main" val="2084565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Bridge was</a:t>
            </a:r>
            <a:r>
              <a:rPr lang="en-US" baseline="0" dirty="0" smtClean="0"/>
              <a:t> still used to primarily access the old high school which later relocated a few miles away as Allen Central and the old building was demolished. There was consideration of removing the bridge completely. Through public outcry via Facebook and the need to provide alternate access to baseball field, walking track, and picnic shelters it was decided to keep the crossing.</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25</a:t>
            </a:fld>
            <a:endParaRPr lang="en-US" dirty="0"/>
          </a:p>
        </p:txBody>
      </p:sp>
    </p:spTree>
    <p:extLst>
      <p:ext uri="{BB962C8B-B14F-4D97-AF65-F5344CB8AC3E}">
        <p14:creationId xmlns:p14="http://schemas.microsoft.com/office/powerpoint/2010/main" val="275464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 third ranked</a:t>
            </a:r>
            <a:r>
              <a:rPr lang="en-US" baseline="0" dirty="0" smtClean="0"/>
              <a:t> project in 2011 plan and all phases funded in 2012 plan.</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3</a:t>
            </a:fld>
            <a:endParaRPr lang="en-US" dirty="0"/>
          </a:p>
        </p:txBody>
      </p:sp>
    </p:spTree>
    <p:extLst>
      <p:ext uri="{BB962C8B-B14F-4D97-AF65-F5344CB8AC3E}">
        <p14:creationId xmlns:p14="http://schemas.microsoft.com/office/powerpoint/2010/main" val="1144702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Connection</a:t>
            </a:r>
            <a:r>
              <a:rPr lang="en-US" baseline="0" dirty="0" smtClean="0"/>
              <a:t> from downtown Garrett to park.</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26</a:t>
            </a:fld>
            <a:endParaRPr lang="en-US" dirty="0"/>
          </a:p>
        </p:txBody>
      </p:sp>
    </p:spTree>
    <p:extLst>
      <p:ext uri="{BB962C8B-B14F-4D97-AF65-F5344CB8AC3E}">
        <p14:creationId xmlns:p14="http://schemas.microsoft.com/office/powerpoint/2010/main" val="3121394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Alts</a:t>
            </a:r>
            <a:r>
              <a:rPr lang="en-US" baseline="0" dirty="0" smtClean="0"/>
              <a:t> considered.</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27</a:t>
            </a:fld>
            <a:endParaRPr lang="en-US" dirty="0"/>
          </a:p>
        </p:txBody>
      </p:sp>
    </p:spTree>
    <p:extLst>
      <p:ext uri="{BB962C8B-B14F-4D97-AF65-F5344CB8AC3E}">
        <p14:creationId xmlns:p14="http://schemas.microsoft.com/office/powerpoint/2010/main" val="255842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Bridge received</a:t>
            </a:r>
            <a:r>
              <a:rPr lang="en-US" baseline="0" dirty="0" smtClean="0"/>
              <a:t> a new deck.</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28</a:t>
            </a:fld>
            <a:endParaRPr lang="en-US" dirty="0"/>
          </a:p>
        </p:txBody>
      </p:sp>
    </p:spTree>
    <p:extLst>
      <p:ext uri="{BB962C8B-B14F-4D97-AF65-F5344CB8AC3E}">
        <p14:creationId xmlns:p14="http://schemas.microsoft.com/office/powerpoint/2010/main" val="440525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paint and sidewalk.</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29</a:t>
            </a:fld>
            <a:endParaRPr lang="en-US" dirty="0"/>
          </a:p>
        </p:txBody>
      </p:sp>
    </p:spTree>
    <p:extLst>
      <p:ext uri="{BB962C8B-B14F-4D97-AF65-F5344CB8AC3E}">
        <p14:creationId xmlns:p14="http://schemas.microsoft.com/office/powerpoint/2010/main" val="3663612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Interesting</a:t>
            </a:r>
            <a:r>
              <a:rPr lang="en-US" baseline="0" dirty="0" smtClean="0"/>
              <a:t> is that the bridge was going to be orange to which the bridge responded “What is this, Tennessee?” Orange was the school color of the old Garrett High school.</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30</a:t>
            </a:fld>
            <a:endParaRPr lang="en-US" dirty="0"/>
          </a:p>
        </p:txBody>
      </p:sp>
    </p:spTree>
    <p:extLst>
      <p:ext uri="{BB962C8B-B14F-4D97-AF65-F5344CB8AC3E}">
        <p14:creationId xmlns:p14="http://schemas.microsoft.com/office/powerpoint/2010/main" val="1501330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Fortunately</a:t>
            </a:r>
            <a:r>
              <a:rPr lang="en-US" baseline="0" dirty="0" smtClean="0"/>
              <a:t> contract could not obtain this color as specified in the contract so became a brighter blue version of the previous version. A great story and another great project. Now for this years recipient of the 2015 Project Excellence Awards………</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31</a:t>
            </a:fld>
            <a:endParaRPr lang="en-US" dirty="0"/>
          </a:p>
        </p:txBody>
      </p:sp>
    </p:spTree>
    <p:extLst>
      <p:ext uri="{BB962C8B-B14F-4D97-AF65-F5344CB8AC3E}">
        <p14:creationId xmlns:p14="http://schemas.microsoft.com/office/powerpoint/2010/main" val="2905892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announce</a:t>
            </a:r>
            <a:r>
              <a:rPr lang="en-US" baseline="0" dirty="0" smtClean="0"/>
              <a:t> the recipient would like to thank the submitters from Districts 3,5,10, &amp;12. Would to thank the judges David Martin, Kevin Sandefur, and Jim Simpson. Would also like to thank Carolyn Weber, Jeremy Wooldridge, and John Wells in helping prepare the certificates and award.</a:t>
            </a:r>
          </a:p>
          <a:p>
            <a:endParaRPr lang="en-US" baseline="0" dirty="0" smtClean="0"/>
          </a:p>
          <a:p>
            <a:r>
              <a:rPr lang="en-US" baseline="0" dirty="0" smtClean="0"/>
              <a:t>Enjoy the rest of the conference!!!</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32</a:t>
            </a:fld>
            <a:endParaRPr lang="en-US" dirty="0"/>
          </a:p>
        </p:txBody>
      </p:sp>
    </p:spTree>
    <p:extLst>
      <p:ext uri="{BB962C8B-B14F-4D97-AF65-F5344CB8AC3E}">
        <p14:creationId xmlns:p14="http://schemas.microsoft.com/office/powerpoint/2010/main" val="1466960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Urban Minor Arterial with +20k ADT (7.8%</a:t>
            </a:r>
            <a:r>
              <a:rPr lang="en-US" baseline="0" dirty="0" smtClean="0"/>
              <a:t> trucks)</a:t>
            </a:r>
            <a:r>
              <a:rPr lang="en-US" dirty="0" smtClean="0"/>
              <a:t>. Unsignalized</a:t>
            </a:r>
            <a:r>
              <a:rPr lang="en-US" baseline="0" dirty="0" smtClean="0"/>
              <a:t> offset intersection with commercial access points in vicinity.</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4</a:t>
            </a:fld>
            <a:endParaRPr lang="en-US" dirty="0"/>
          </a:p>
        </p:txBody>
      </p:sp>
    </p:spTree>
    <p:extLst>
      <p:ext uri="{BB962C8B-B14F-4D97-AF65-F5344CB8AC3E}">
        <p14:creationId xmlns:p14="http://schemas.microsoft.com/office/powerpoint/2010/main" val="2253822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Linkage between Bowling</a:t>
            </a:r>
            <a:r>
              <a:rPr lang="en-US" baseline="0" dirty="0" smtClean="0"/>
              <a:t> Green and Transpark Industrial Complex. Had 42 accidents within 5 years with a CRF &gt; 1.0</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5</a:t>
            </a:fld>
            <a:endParaRPr lang="en-US" dirty="0"/>
          </a:p>
        </p:txBody>
      </p:sp>
    </p:spTree>
    <p:extLst>
      <p:ext uri="{BB962C8B-B14F-4D97-AF65-F5344CB8AC3E}">
        <p14:creationId xmlns:p14="http://schemas.microsoft.com/office/powerpoint/2010/main" val="4037462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Everyday Counts initiative had been rolled out a few months after project started. D-3 used this strategy to get 100% utility participation at PL&amp;G and requested funds immediately afterwards. Early right of way involvement allowed coordination with the building and access points of a new IGA.</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6</a:t>
            </a:fld>
            <a:endParaRPr lang="en-US" dirty="0"/>
          </a:p>
        </p:txBody>
      </p:sp>
    </p:spTree>
    <p:extLst>
      <p:ext uri="{BB962C8B-B14F-4D97-AF65-F5344CB8AC3E}">
        <p14:creationId xmlns:p14="http://schemas.microsoft.com/office/powerpoint/2010/main" val="1614381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existing depressed median</a:t>
            </a:r>
            <a:r>
              <a:rPr lang="en-US" baseline="0" dirty="0" smtClean="0"/>
              <a:t> provide opportunity to construct left turn lanes with positive offsets which provides better sight distance for turning vehicles.</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7</a:t>
            </a:fld>
            <a:endParaRPr lang="en-US" dirty="0"/>
          </a:p>
        </p:txBody>
      </p:sp>
    </p:spTree>
    <p:extLst>
      <p:ext uri="{BB962C8B-B14F-4D97-AF65-F5344CB8AC3E}">
        <p14:creationId xmlns:p14="http://schemas.microsoft.com/office/powerpoint/2010/main" val="365901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Raised</a:t>
            </a:r>
            <a:r>
              <a:rPr lang="en-US" baseline="0" dirty="0" smtClean="0"/>
              <a:t> median provided access management device to eliminate left turns into Jr. Food Store.</a:t>
            </a:r>
          </a:p>
          <a:p>
            <a:endParaRPr lang="en-US" baseline="0" dirty="0" smtClean="0"/>
          </a:p>
          <a:p>
            <a:r>
              <a:rPr lang="en-US" baseline="0" dirty="0" smtClean="0"/>
              <a:t>In the end, the project began in Sept 2012 and Let to construction Oct 2014.</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8</a:t>
            </a:fld>
            <a:endParaRPr lang="en-US" dirty="0"/>
          </a:p>
        </p:txBody>
      </p:sp>
    </p:spTree>
    <p:extLst>
      <p:ext uri="{BB962C8B-B14F-4D97-AF65-F5344CB8AC3E}">
        <p14:creationId xmlns:p14="http://schemas.microsoft.com/office/powerpoint/2010/main" val="1114379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District 5 Emergency</a:t>
            </a:r>
            <a:r>
              <a:rPr lang="en-US" baseline="0" dirty="0" smtClean="0"/>
              <a:t> Bridge Replacement Project by Tim Shown</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9</a:t>
            </a:fld>
            <a:endParaRPr lang="en-US" dirty="0"/>
          </a:p>
        </p:txBody>
      </p:sp>
    </p:spTree>
    <p:extLst>
      <p:ext uri="{BB962C8B-B14F-4D97-AF65-F5344CB8AC3E}">
        <p14:creationId xmlns:p14="http://schemas.microsoft.com/office/powerpoint/2010/main" val="960513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Receding</a:t>
            </a:r>
            <a:r>
              <a:rPr lang="en-US" baseline="0" dirty="0" smtClean="0"/>
              <a:t> waters also accelerated scour issues. Also located in FEMA floodplain. Considering the worsening conditions of bridge accelerated the design and replacement.</a:t>
            </a:r>
            <a:endParaRPr lang="en-US" dirty="0"/>
          </a:p>
        </p:txBody>
      </p:sp>
      <p:sp>
        <p:nvSpPr>
          <p:cNvPr id="4" name="Slide Number Placeholder 3"/>
          <p:cNvSpPr>
            <a:spLocks noGrp="1"/>
          </p:cNvSpPr>
          <p:nvPr>
            <p:ph type="sldNum" sz="quarter" idx="10"/>
          </p:nvPr>
        </p:nvSpPr>
        <p:spPr/>
        <p:txBody>
          <a:bodyPr/>
          <a:lstStyle/>
          <a:p>
            <a:fld id="{9FA05102-9E4C-4321-9CEC-207BEFCE4DDD}" type="slidenum">
              <a:rPr lang="en-US" smtClean="0"/>
              <a:t>12</a:t>
            </a:fld>
            <a:endParaRPr lang="en-US" dirty="0"/>
          </a:p>
        </p:txBody>
      </p:sp>
    </p:spTree>
    <p:extLst>
      <p:ext uri="{BB962C8B-B14F-4D97-AF65-F5344CB8AC3E}">
        <p14:creationId xmlns:p14="http://schemas.microsoft.com/office/powerpoint/2010/main" val="2662794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6.xml"/><Relationship Id="rId1" Type="http://schemas.openxmlformats.org/officeDocument/2006/relationships/themeOverride" Target="../theme/themeOverride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0.xml"/><Relationship Id="rId1" Type="http://schemas.openxmlformats.org/officeDocument/2006/relationships/themeOverride" Target="../theme/themeOverride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1.xml"/><Relationship Id="rId1" Type="http://schemas.openxmlformats.org/officeDocument/2006/relationships/themeOverride" Target="../theme/themeOverride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2.xml"/><Relationship Id="rId1" Type="http://schemas.openxmlformats.org/officeDocument/2006/relationships/themeOverride" Target="../theme/themeOverride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3.xml"/><Relationship Id="rId1" Type="http://schemas.openxmlformats.org/officeDocument/2006/relationships/themeOverride" Target="../theme/themeOverride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C34FF130-D7B6-4337-82DC-A58D0FB4E4D6}" type="datetimeFigureOut">
              <a:rPr lang="en-US" smtClean="0"/>
              <a:pPr/>
              <a:t>9/5/2015</a:t>
            </a:fld>
            <a:endParaRPr lang="en-US" dirty="0"/>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8586B945-9A6F-4BE4-80F8-7ED2994DD51B}" type="slidenum">
              <a:rPr lang="en-US" smtClean="0"/>
              <a:pPr/>
              <a:t>‹#›</a:t>
            </a:fld>
            <a:endParaRPr lang="en-US" dirty="0"/>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34FF130-D7B6-4337-82DC-A58D0FB4E4D6}" type="datetimeFigureOut">
              <a:rPr lang="en-US" smtClean="0"/>
              <a:pPr/>
              <a:t>9/5/2015</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8586B945-9A6F-4BE4-80F8-7ED2994DD51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34FF130-D7B6-4337-82DC-A58D0FB4E4D6}" type="datetimeFigureOut">
              <a:rPr lang="en-US" smtClean="0"/>
              <a:pPr/>
              <a:t>9/5/2015</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8586B945-9A6F-4BE4-80F8-7ED2994DD51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42A60C-5951-48C6-A38E-E3ABA2A73A84}" type="datetimeFigureOut">
              <a:rPr lang="en-US" smtClean="0">
                <a:solidFill>
                  <a:prstClr val="black">
                    <a:tint val="75000"/>
                  </a:prstClr>
                </a:solidFill>
              </a:rPr>
              <a:pPr/>
              <a:t>9/5/2015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57930B-919E-4FB7-B449-E6A1CA280666}"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42A60C-5951-48C6-A38E-E3ABA2A73A84}" type="datetimeFigureOut">
              <a:rPr lang="en-US" smtClean="0">
                <a:solidFill>
                  <a:prstClr val="black">
                    <a:tint val="75000"/>
                  </a:prstClr>
                </a:solidFill>
              </a:rPr>
              <a:pPr/>
              <a:t>9/5/2015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57930B-919E-4FB7-B449-E6A1CA280666}"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42A60C-5951-48C6-A38E-E3ABA2A73A84}" type="datetimeFigureOut">
              <a:rPr lang="en-US" smtClean="0">
                <a:solidFill>
                  <a:prstClr val="black">
                    <a:tint val="75000"/>
                  </a:prstClr>
                </a:solidFill>
              </a:rPr>
              <a:pPr/>
              <a:t>9/5/2015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57930B-919E-4FB7-B449-E6A1CA280666}"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42A60C-5951-48C6-A38E-E3ABA2A73A84}" type="datetimeFigureOut">
              <a:rPr lang="en-US" smtClean="0">
                <a:solidFill>
                  <a:prstClr val="black">
                    <a:tint val="75000"/>
                  </a:prstClr>
                </a:solidFill>
              </a:rPr>
              <a:pPr/>
              <a:t>9/5/2015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57930B-919E-4FB7-B449-E6A1CA280666}"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42A60C-5951-48C6-A38E-E3ABA2A73A84}" type="datetimeFigureOut">
              <a:rPr lang="en-US" smtClean="0">
                <a:solidFill>
                  <a:prstClr val="black">
                    <a:tint val="75000"/>
                  </a:prstClr>
                </a:solidFill>
              </a:rPr>
              <a:pPr/>
              <a:t>9/5/2015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57930B-919E-4FB7-B449-E6A1CA280666}"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42A60C-5951-48C6-A38E-E3ABA2A73A84}" type="datetimeFigureOut">
              <a:rPr lang="en-US" smtClean="0">
                <a:solidFill>
                  <a:prstClr val="black">
                    <a:tint val="75000"/>
                  </a:prstClr>
                </a:solidFill>
              </a:rPr>
              <a:pPr/>
              <a:t>9/5/2015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57930B-919E-4FB7-B449-E6A1CA280666}"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42A60C-5951-48C6-A38E-E3ABA2A73A84}" type="datetimeFigureOut">
              <a:rPr lang="en-US" smtClean="0">
                <a:solidFill>
                  <a:prstClr val="black">
                    <a:tint val="75000"/>
                  </a:prstClr>
                </a:solidFill>
              </a:rPr>
              <a:pPr/>
              <a:t>9/5/2015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57930B-919E-4FB7-B449-E6A1CA280666}"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42A60C-5951-48C6-A38E-E3ABA2A73A84}" type="datetimeFigureOut">
              <a:rPr lang="en-US" smtClean="0">
                <a:solidFill>
                  <a:prstClr val="black">
                    <a:tint val="75000"/>
                  </a:prstClr>
                </a:solidFill>
              </a:rPr>
              <a:pPr/>
              <a:t>9/5/2015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57930B-919E-4FB7-B449-E6A1CA280666}"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34FF130-D7B6-4337-82DC-A58D0FB4E4D6}" type="datetimeFigureOut">
              <a:rPr lang="en-US" smtClean="0"/>
              <a:pPr/>
              <a:t>9/5/2015</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8586B945-9A6F-4BE4-80F8-7ED2994DD51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42A60C-5951-48C6-A38E-E3ABA2A73A84}" type="datetimeFigureOut">
              <a:rPr lang="en-US" smtClean="0">
                <a:solidFill>
                  <a:prstClr val="black">
                    <a:tint val="75000"/>
                  </a:prstClr>
                </a:solidFill>
              </a:rPr>
              <a:pPr/>
              <a:t>9/5/2015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57930B-919E-4FB7-B449-E6A1CA280666}"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6BEE90A-1538-4C1A-8748-1F8C142D9C82}" type="datetimeFigureOut">
              <a:rPr lang="en-US" smtClean="0">
                <a:solidFill>
                  <a:srgbClr val="696464"/>
                </a:solidFill>
              </a:rPr>
              <a:pPr/>
              <a:t>9/5/2015</a:t>
            </a:fld>
            <a:endParaRPr lang="en-US" dirty="0">
              <a:solidFill>
                <a:srgbClr val="696464"/>
              </a:solidFill>
            </a:endParaRPr>
          </a:p>
        </p:txBody>
      </p:sp>
      <p:sp>
        <p:nvSpPr>
          <p:cNvPr id="17" name="Footer Placeholder 16"/>
          <p:cNvSpPr>
            <a:spLocks noGrp="1"/>
          </p:cNvSpPr>
          <p:nvPr>
            <p:ph type="ftr" sz="quarter" idx="11"/>
          </p:nvPr>
        </p:nvSpPr>
        <p:spPr/>
        <p:txBody>
          <a:bodyPr/>
          <a:lstStyle/>
          <a:p>
            <a:endParaRPr lang="en-US" dirty="0">
              <a:solidFill>
                <a:srgbClr val="696464"/>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FCF9BF62-E14C-4984-AB38-2B0DC5ACCF40}" type="slidenum">
              <a:rPr lang="en-US" smtClean="0"/>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6BEE90A-1538-4C1A-8748-1F8C142D9C82}" type="datetimeFigureOut">
              <a:rPr lang="en-US" smtClean="0">
                <a:solidFill>
                  <a:srgbClr val="696464"/>
                </a:solidFill>
              </a:rPr>
              <a:pPr/>
              <a:t>9/5/2015</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FCF9BF62-E14C-4984-AB38-2B0DC5ACCF40}"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6BEE90A-1538-4C1A-8748-1F8C142D9C82}" type="datetimeFigureOut">
              <a:rPr lang="en-US" smtClean="0">
                <a:solidFill>
                  <a:srgbClr val="696464"/>
                </a:solidFill>
              </a:rPr>
              <a:pPr/>
              <a:t>9/5/2015</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FCF9BF62-E14C-4984-AB38-2B0DC5ACCF40}"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6BEE90A-1538-4C1A-8748-1F8C142D9C82}" type="datetimeFigureOut">
              <a:rPr lang="en-US" smtClean="0">
                <a:solidFill>
                  <a:srgbClr val="696464"/>
                </a:solidFill>
              </a:rPr>
              <a:pPr/>
              <a:t>9/5/2015</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FCF9BF62-E14C-4984-AB38-2B0DC5ACCF40}"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6BEE90A-1538-4C1A-8748-1F8C142D9C82}" type="datetimeFigureOut">
              <a:rPr lang="en-US" smtClean="0">
                <a:solidFill>
                  <a:srgbClr val="696464"/>
                </a:solidFill>
              </a:rPr>
              <a:pPr/>
              <a:t>9/5/2015</a:t>
            </a:fld>
            <a:endParaRPr lang="en-US" dirty="0">
              <a:solidFill>
                <a:srgbClr val="696464"/>
              </a:solidFill>
            </a:endParaRPr>
          </a:p>
        </p:txBody>
      </p:sp>
      <p:sp>
        <p:nvSpPr>
          <p:cNvPr id="5" name="Footer Placeholder 4"/>
          <p:cNvSpPr>
            <a:spLocks noGrp="1"/>
          </p:cNvSpPr>
          <p:nvPr>
            <p:ph type="ftr" sz="quarter" idx="11"/>
          </p:nvPr>
        </p:nvSpPr>
        <p:spPr/>
        <p:txBody>
          <a:bodyPr/>
          <a:lstStyle/>
          <a:p>
            <a:endParaRPr lang="en-US" dirty="0">
              <a:solidFill>
                <a:srgbClr val="696464"/>
              </a:solidFill>
            </a:endParaRPr>
          </a:p>
        </p:txBody>
      </p:sp>
      <p:sp>
        <p:nvSpPr>
          <p:cNvPr id="6" name="Slide Number Placeholder 5"/>
          <p:cNvSpPr>
            <a:spLocks noGrp="1"/>
          </p:cNvSpPr>
          <p:nvPr>
            <p:ph type="sldNum" sz="quarter" idx="12"/>
          </p:nvPr>
        </p:nvSpPr>
        <p:spPr/>
        <p:txBody>
          <a:bodyPr/>
          <a:lstStyle/>
          <a:p>
            <a:fld id="{FCF9BF62-E14C-4984-AB38-2B0DC5ACCF40}"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A7C3977C-DE03-4370-8ACC-E8B2A871D0D9}" type="datetimeFigureOut">
              <a:rPr lang="en-US">
                <a:solidFill>
                  <a:srgbClr val="DBF5F9">
                    <a:shade val="90000"/>
                  </a:srgbClr>
                </a:solidFill>
              </a:rPr>
              <a:pPr>
                <a:defRPr/>
              </a:pPr>
              <a:t>9/5/2015</a:t>
            </a:fld>
            <a:endParaRPr lang="en-US" dirty="0">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lvl1pPr>
          </a:lstStyle>
          <a:p>
            <a:pPr>
              <a:defRPr/>
            </a:pPr>
            <a:fld id="{2441A0C5-F00B-4ADA-A833-1CA20F6F9BFE}" type="slidenum">
              <a:rPr lang="en-US">
                <a:solidFill>
                  <a:srgbClr val="DBF5F9">
                    <a:shade val="90000"/>
                  </a:srgbClr>
                </a:solidFill>
              </a:rPr>
              <a:pPr>
                <a:defRPr/>
              </a:pPr>
              <a:t>‹#›</a:t>
            </a:fld>
            <a:endParaRPr lang="en-US" dirty="0">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BD942075-B687-4D8E-9234-C27CE9FDD2FE}" type="datetimeFigureOut">
              <a:rPr lang="en-US">
                <a:solidFill>
                  <a:srgbClr val="04617B">
                    <a:shade val="90000"/>
                  </a:srgbClr>
                </a:solidFill>
              </a:rPr>
              <a:pPr>
                <a:defRPr/>
              </a:pPr>
              <a:t>9/5/2015</a:t>
            </a:fld>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63122CCC-9C42-4C3A-919D-A03FFB8822B6}" type="slidenum">
              <a:rPr lang="en-US">
                <a:solidFill>
                  <a:srgbClr val="04617B">
                    <a:shade val="90000"/>
                  </a:srgbClr>
                </a:solidFill>
              </a:rPr>
              <a:pPr>
                <a:defRPr/>
              </a:pPr>
              <a:t>‹#›</a:t>
            </a:fld>
            <a:endParaRPr lang="en-US" dirty="0">
              <a:solidFill>
                <a:srgbClr val="04617B">
                  <a:shade val="90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BD942075-B687-4D8E-9234-C27CE9FDD2FE}" type="datetimeFigureOut">
              <a:rPr lang="en-US">
                <a:solidFill>
                  <a:srgbClr val="04617B">
                    <a:shade val="90000"/>
                  </a:srgbClr>
                </a:solidFill>
              </a:rPr>
              <a:pPr>
                <a:defRPr/>
              </a:pPr>
              <a:t>9/5/2015</a:t>
            </a:fld>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63122CCC-9C42-4C3A-919D-A03FFB8822B6}" type="slidenum">
              <a:rPr lang="en-US">
                <a:solidFill>
                  <a:srgbClr val="04617B">
                    <a:shade val="90000"/>
                  </a:srgbClr>
                </a:solidFill>
              </a:rPr>
              <a:pPr>
                <a:defRPr/>
              </a:pPr>
              <a:t>‹#›</a:t>
            </a:fld>
            <a:endParaRPr lang="en-US" dirty="0">
              <a:solidFill>
                <a:srgbClr val="04617B">
                  <a:shade val="90000"/>
                </a:srgb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F25CCE9A-E704-4F38-A439-56F6D131D504}" type="datetimeFigureOut">
              <a:rPr lang="en-US">
                <a:solidFill>
                  <a:srgbClr val="04617B">
                    <a:shade val="90000"/>
                  </a:srgbClr>
                </a:solidFill>
              </a:rPr>
              <a:pPr>
                <a:defRPr/>
              </a:pPr>
              <a:t>9/5/2015</a:t>
            </a:fld>
            <a:endParaRPr lang="en-US" dirty="0">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FC6A6C69-7475-47DF-B7B4-2795B11693EE}"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027523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C34FF130-D7B6-4337-82DC-A58D0FB4E4D6}" type="datetimeFigureOut">
              <a:rPr lang="en-US" smtClean="0"/>
              <a:pPr/>
              <a:t>9/5/2015</a:t>
            </a:fld>
            <a:endParaRPr lang="en-US" dirty="0"/>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8586B945-9A6F-4BE4-80F8-7ED2994DD51B}" type="slidenum">
              <a:rPr lang="en-US" smtClean="0"/>
              <a:pPr/>
              <a:t>‹#›</a:t>
            </a:fld>
            <a:endParaRPr lang="en-US" dirty="0"/>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BD942075-B687-4D8E-9234-C27CE9FDD2FE}" type="datetimeFigureOut">
              <a:rPr lang="en-US">
                <a:solidFill>
                  <a:srgbClr val="04617B">
                    <a:shade val="90000"/>
                  </a:srgbClr>
                </a:solidFill>
              </a:rPr>
              <a:pPr>
                <a:defRPr/>
              </a:pPr>
              <a:t>9/5/2015</a:t>
            </a:fld>
            <a:endParaRPr lang="en-US" dirty="0">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63122CCC-9C42-4C3A-919D-A03FFB8822B6}" type="slidenum">
              <a:rPr lang="en-US">
                <a:solidFill>
                  <a:srgbClr val="04617B">
                    <a:shade val="90000"/>
                  </a:srgbClr>
                </a:solidFill>
              </a:rPr>
              <a:pPr>
                <a:defRPr/>
              </a:pPr>
              <a:t>‹#›</a:t>
            </a:fld>
            <a:endParaRPr lang="en-US" dirty="0">
              <a:solidFill>
                <a:srgbClr val="04617B">
                  <a:shade val="90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B6D8FD5-3549-4E00-AAA8-113C7C1D4027}" type="datetimeFigureOut">
              <a:rPr lang="en-US">
                <a:solidFill>
                  <a:srgbClr val="DBF5F9">
                    <a:shade val="90000"/>
                  </a:srgbClr>
                </a:solidFill>
              </a:rPr>
              <a:pPr>
                <a:defRPr/>
              </a:pPr>
              <a:t>9/5/2015</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C3E3669-F047-4178-9010-A3CFFB78E92A}" type="slidenum">
              <a:rPr lang="en-US">
                <a:solidFill>
                  <a:srgbClr val="DBF5F9">
                    <a:shade val="90000"/>
                  </a:srgbClr>
                </a:solidFill>
              </a:rPr>
              <a:pPr>
                <a:defRPr/>
              </a:pPr>
              <a:t>‹#›</a:t>
            </a:fld>
            <a:endParaRPr lang="en-US" dirty="0">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B6D8FD5-3549-4E00-AAA8-113C7C1D4027}" type="datetimeFigureOut">
              <a:rPr lang="en-US">
                <a:solidFill>
                  <a:srgbClr val="DBF5F9">
                    <a:shade val="90000"/>
                  </a:srgbClr>
                </a:solidFill>
              </a:rPr>
              <a:pPr>
                <a:defRPr/>
              </a:pPr>
              <a:t>9/5/2015</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C3E3669-F047-4178-9010-A3CFFB78E92A}" type="slidenum">
              <a:rPr lang="en-US">
                <a:solidFill>
                  <a:srgbClr val="DBF5F9">
                    <a:shade val="90000"/>
                  </a:srgbClr>
                </a:solidFill>
              </a:rPr>
              <a:pPr>
                <a:defRPr/>
              </a:pPr>
              <a:t>‹#›</a:t>
            </a:fld>
            <a:endParaRPr lang="en-US" dirty="0">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B6D8FD5-3549-4E00-AAA8-113C7C1D4027}" type="datetimeFigureOut">
              <a:rPr lang="en-US">
                <a:solidFill>
                  <a:srgbClr val="DBF5F9">
                    <a:shade val="90000"/>
                  </a:srgbClr>
                </a:solidFill>
              </a:rPr>
              <a:pPr>
                <a:defRPr/>
              </a:pPr>
              <a:t>9/5/2015</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C3E3669-F047-4178-9010-A3CFFB78E92A}" type="slidenum">
              <a:rPr lang="en-US">
                <a:solidFill>
                  <a:srgbClr val="DBF5F9">
                    <a:shade val="90000"/>
                  </a:srgbClr>
                </a:solidFill>
              </a:rPr>
              <a:pPr>
                <a:defRPr/>
              </a:pPr>
              <a:t>‹#›</a:t>
            </a:fld>
            <a:endParaRPr lang="en-US" dirty="0">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B6D8FD5-3549-4E00-AAA8-113C7C1D4027}" type="datetimeFigureOut">
              <a:rPr lang="en-US">
                <a:solidFill>
                  <a:srgbClr val="DBF5F9">
                    <a:shade val="90000"/>
                  </a:srgbClr>
                </a:solidFill>
              </a:rPr>
              <a:pPr>
                <a:defRPr/>
              </a:pPr>
              <a:t>9/5/2015</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C3E3669-F047-4178-9010-A3CFFB78E92A}" type="slidenum">
              <a:rPr lang="en-US">
                <a:solidFill>
                  <a:srgbClr val="DBF5F9">
                    <a:shade val="90000"/>
                  </a:srgbClr>
                </a:solidFill>
              </a:rPr>
              <a:pPr>
                <a:defRPr/>
              </a:pPr>
              <a:t>‹#›</a:t>
            </a:fld>
            <a:endParaRPr lang="en-US" dirty="0">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C34FF130-D7B6-4337-82DC-A58D0FB4E4D6}" type="datetimeFigureOut">
              <a:rPr lang="en-US" smtClean="0"/>
              <a:pPr/>
              <a:t>9/5/2015</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a:xfrm>
            <a:off x="8641080" y="6514568"/>
            <a:ext cx="464288" cy="274320"/>
          </a:xfrm>
        </p:spPr>
        <p:txBody>
          <a:bodyPr/>
          <a:lstStyle>
            <a:extLst/>
          </a:lstStyle>
          <a:p>
            <a:fld id="{8586B945-9A6F-4BE4-80F8-7ED2994DD51B}" type="slidenum">
              <a:rPr lang="en-US" smtClean="0"/>
              <a:pPr/>
              <a:t>‹#›</a:t>
            </a:fld>
            <a:endParaRPr lang="en-US" dirty="0"/>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dirty="0"/>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dirty="0"/>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C34FF130-D7B6-4337-82DC-A58D0FB4E4D6}" type="datetimeFigureOut">
              <a:rPr lang="en-US" smtClean="0"/>
              <a:pPr/>
              <a:t>9/5/2015</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a:xfrm>
            <a:off x="8641080" y="6514568"/>
            <a:ext cx="464288" cy="274320"/>
          </a:xfrm>
        </p:spPr>
        <p:txBody>
          <a:bodyPr/>
          <a:lstStyle>
            <a:extLst/>
          </a:lstStyle>
          <a:p>
            <a:fld id="{8586B945-9A6F-4BE4-80F8-7ED2994DD51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C34FF130-D7B6-4337-82DC-A58D0FB4E4D6}" type="datetimeFigureOut">
              <a:rPr lang="en-US" smtClean="0"/>
              <a:pPr/>
              <a:t>9/5/2015</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8586B945-9A6F-4BE4-80F8-7ED2994DD51B}" type="slidenum">
              <a:rPr lang="en-US" smtClean="0"/>
              <a:pPr/>
              <a:t>‹#›</a:t>
            </a:fld>
            <a:endParaRPr lang="en-US" dirty="0"/>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C34FF130-D7B6-4337-82DC-A58D0FB4E4D6}" type="datetimeFigureOut">
              <a:rPr lang="en-US" smtClean="0"/>
              <a:pPr/>
              <a:t>9/5/2015</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8586B945-9A6F-4BE4-80F8-7ED2994DD51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C34FF130-D7B6-4337-82DC-A58D0FB4E4D6}" type="datetimeFigureOut">
              <a:rPr lang="en-US" smtClean="0"/>
              <a:pPr/>
              <a:t>9/5/2015</a:t>
            </a:fld>
            <a:endParaRPr lang="en-US" dirty="0"/>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8586B945-9A6F-4BE4-80F8-7ED2994DD51B}" type="slidenum">
              <a:rPr lang="en-US" smtClean="0"/>
              <a:pPr/>
              <a:t>‹#›</a:t>
            </a:fld>
            <a:endParaRPr lang="en-US" dirty="0"/>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C34FF130-D7B6-4337-82DC-A58D0FB4E4D6}" type="datetimeFigureOut">
              <a:rPr lang="en-US" smtClean="0"/>
              <a:pPr/>
              <a:t>9/5/2015</a:t>
            </a:fld>
            <a:endParaRPr lang="en-US" dirty="0"/>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8586B945-9A6F-4BE4-80F8-7ED2994DD51B}" type="slidenum">
              <a:rPr lang="en-US" smtClean="0"/>
              <a:pPr/>
              <a:t>‹#›</a:t>
            </a:fld>
            <a:endParaRPr lang="en-US" dirty="0"/>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5.jpe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9.xml"/><Relationship Id="rId1"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0.xml"/><Relationship Id="rId1" Type="http://schemas.openxmlformats.org/officeDocument/2006/relationships/slideLayout" Target="../slideLayouts/slideLayout31.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1.xml"/><Relationship Id="rId1" Type="http://schemas.openxmlformats.org/officeDocument/2006/relationships/slideLayout" Target="../slideLayouts/slideLayout32.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2.xml"/><Relationship Id="rId1" Type="http://schemas.openxmlformats.org/officeDocument/2006/relationships/slideLayout" Target="../slideLayouts/slideLayout33.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3.xml"/><Relationship Id="rId1"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dirty="0"/>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C34FF130-D7B6-4337-82DC-A58D0FB4E4D6}" type="datetimeFigureOut">
              <a:rPr lang="en-US" smtClean="0"/>
              <a:pPr/>
              <a:t>9/5/2015</a:t>
            </a:fld>
            <a:endParaRPr lang="en-US" dirty="0"/>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8586B945-9A6F-4BE4-80F8-7ED2994DD51B}" type="slidenum">
              <a:rPr lang="en-US" smtClean="0"/>
              <a:pPr/>
              <a:t>‹#›</a:t>
            </a:fld>
            <a:endParaRPr lang="en-US" dirty="0"/>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2A60C-5951-48C6-A38E-E3ABA2A73A84}" type="datetimeFigureOut">
              <a:rPr lang="en-US" smtClean="0">
                <a:solidFill>
                  <a:prstClr val="black">
                    <a:tint val="75000"/>
                  </a:prstClr>
                </a:solidFill>
              </a:rPr>
              <a:pPr/>
              <a:t>9/5/2015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57930B-919E-4FB7-B449-E6A1CA280666}"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9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6BEE90A-1538-4C1A-8748-1F8C142D9C82}" type="datetimeFigureOut">
              <a:rPr lang="en-US" smtClean="0">
                <a:solidFill>
                  <a:srgbClr val="696464"/>
                </a:solidFill>
              </a:rPr>
              <a:pPr/>
              <a:t>9/5/2015</a:t>
            </a:fld>
            <a:endParaRPr lang="en-US" dirty="0">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solidFill>
                <a:srgbClr val="696464"/>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FCF9BF62-E14C-4984-AB38-2B0DC5ACCF4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95"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6BEE90A-1538-4C1A-8748-1F8C142D9C82}" type="datetimeFigureOut">
              <a:rPr lang="en-US" smtClean="0">
                <a:solidFill>
                  <a:srgbClr val="696464"/>
                </a:solidFill>
              </a:rPr>
              <a:pPr/>
              <a:t>9/5/2015</a:t>
            </a:fld>
            <a:endParaRPr lang="en-US" dirty="0">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solidFill>
                <a:srgbClr val="696464"/>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FCF9BF62-E14C-4984-AB38-2B0DC5ACCF4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97"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6BEE90A-1538-4C1A-8748-1F8C142D9C82}" type="datetimeFigureOut">
              <a:rPr lang="en-US" smtClean="0">
                <a:solidFill>
                  <a:srgbClr val="696464"/>
                </a:solidFill>
              </a:rPr>
              <a:pPr/>
              <a:t>9/5/2015</a:t>
            </a:fld>
            <a:endParaRPr lang="en-US" dirty="0">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solidFill>
                <a:srgbClr val="696464"/>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FCF9BF62-E14C-4984-AB38-2B0DC5ACCF4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99"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6BEE90A-1538-4C1A-8748-1F8C142D9C82}" type="datetimeFigureOut">
              <a:rPr lang="en-US" smtClean="0">
                <a:solidFill>
                  <a:srgbClr val="696464"/>
                </a:solidFill>
              </a:rPr>
              <a:pPr/>
              <a:t>9/5/2015</a:t>
            </a:fld>
            <a:endParaRPr lang="en-US" dirty="0">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solidFill>
                <a:srgbClr val="696464"/>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FCF9BF62-E14C-4984-AB38-2B0DC5ACCF4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01"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6BEE90A-1538-4C1A-8748-1F8C142D9C82}" type="datetimeFigureOut">
              <a:rPr lang="en-US" smtClean="0">
                <a:solidFill>
                  <a:srgbClr val="696464"/>
                </a:solidFill>
              </a:rPr>
              <a:pPr/>
              <a:t>9/5/2015</a:t>
            </a:fld>
            <a:endParaRPr lang="en-US" dirty="0">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solidFill>
                <a:srgbClr val="696464"/>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FCF9BF62-E14C-4984-AB38-2B0DC5ACCF4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03"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441DA98A-C0CD-4FF0-AD1F-13C196FE7841}" type="datetimeFigureOut">
              <a:rPr lang="en-US">
                <a:solidFill>
                  <a:srgbClr val="04617B">
                    <a:shade val="90000"/>
                  </a:srgbClr>
                </a:solidFill>
              </a:rPr>
              <a:pPr>
                <a:defRPr/>
              </a:pPr>
              <a:t>9/5/2015</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A2364492-F311-4C73-A4A8-32FDDA5B89B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grpSp>
    </p:spTree>
  </p:cSld>
  <p:clrMap bg1="lt1" tx1="dk1" bg2="lt2" tx2="dk2" accent1="accent1" accent2="accent2" accent3="accent3" accent4="accent4" accent5="accent5" accent6="accent6" hlink="hlink" folHlink="folHlink"/>
  <p:sldLayoutIdLst>
    <p:sldLayoutId id="2147483905" r:id="rId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Verdana" pitchFamily="34" charset="0"/>
        </a:defRPr>
      </a:lvl2pPr>
      <a:lvl3pPr algn="l" rtl="0" eaLnBrk="0" fontAlgn="base" hangingPunct="0">
        <a:spcBef>
          <a:spcPct val="0"/>
        </a:spcBef>
        <a:spcAft>
          <a:spcPct val="0"/>
        </a:spcAft>
        <a:defRPr sz="5000">
          <a:solidFill>
            <a:schemeClr val="tx2"/>
          </a:solidFill>
          <a:latin typeface="Verdana" pitchFamily="34" charset="0"/>
        </a:defRPr>
      </a:lvl3pPr>
      <a:lvl4pPr algn="l" rtl="0" eaLnBrk="0" fontAlgn="base" hangingPunct="0">
        <a:spcBef>
          <a:spcPct val="0"/>
        </a:spcBef>
        <a:spcAft>
          <a:spcPct val="0"/>
        </a:spcAft>
        <a:defRPr sz="5000">
          <a:solidFill>
            <a:schemeClr val="tx2"/>
          </a:solidFill>
          <a:latin typeface="Verdana" pitchFamily="34" charset="0"/>
        </a:defRPr>
      </a:lvl4pPr>
      <a:lvl5pPr algn="l" rtl="0" eaLnBrk="0" fontAlgn="base" hangingPunct="0">
        <a:spcBef>
          <a:spcPct val="0"/>
        </a:spcBef>
        <a:spcAft>
          <a:spcPct val="0"/>
        </a:spcAft>
        <a:defRPr sz="5000">
          <a:solidFill>
            <a:schemeClr val="tx2"/>
          </a:solidFill>
          <a:latin typeface="Verdana" pitchFamily="34" charset="0"/>
        </a:defRPr>
      </a:lvl5pPr>
      <a:lvl6pPr marL="457200" algn="l" rtl="0" fontAlgn="base">
        <a:spcBef>
          <a:spcPct val="0"/>
        </a:spcBef>
        <a:spcAft>
          <a:spcPct val="0"/>
        </a:spcAft>
        <a:defRPr sz="5000">
          <a:solidFill>
            <a:schemeClr val="tx2"/>
          </a:solidFill>
          <a:latin typeface="Verdana" pitchFamily="34" charset="0"/>
        </a:defRPr>
      </a:lvl6pPr>
      <a:lvl7pPr marL="914400" algn="l" rtl="0" fontAlgn="base">
        <a:spcBef>
          <a:spcPct val="0"/>
        </a:spcBef>
        <a:spcAft>
          <a:spcPct val="0"/>
        </a:spcAft>
        <a:defRPr sz="5000">
          <a:solidFill>
            <a:schemeClr val="tx2"/>
          </a:solidFill>
          <a:latin typeface="Verdana" pitchFamily="34" charset="0"/>
        </a:defRPr>
      </a:lvl7pPr>
      <a:lvl8pPr marL="1371600" algn="l" rtl="0" fontAlgn="base">
        <a:spcBef>
          <a:spcPct val="0"/>
        </a:spcBef>
        <a:spcAft>
          <a:spcPct val="0"/>
        </a:spcAft>
        <a:defRPr sz="5000">
          <a:solidFill>
            <a:schemeClr val="tx2"/>
          </a:solidFill>
          <a:latin typeface="Verdana" pitchFamily="34" charset="0"/>
        </a:defRPr>
      </a:lvl8pPr>
      <a:lvl9pPr marL="1828800" algn="l" rtl="0" fontAlgn="base">
        <a:spcBef>
          <a:spcPct val="0"/>
        </a:spcBef>
        <a:spcAft>
          <a:spcPct val="0"/>
        </a:spcAft>
        <a:defRPr sz="5000">
          <a:solidFill>
            <a:schemeClr val="tx2"/>
          </a:solidFill>
          <a:latin typeface="Verdana"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441DA98A-C0CD-4FF0-AD1F-13C196FE7841}" type="datetimeFigureOut">
              <a:rPr lang="en-US">
                <a:solidFill>
                  <a:srgbClr val="04617B">
                    <a:shade val="90000"/>
                  </a:srgbClr>
                </a:solidFill>
              </a:rPr>
              <a:pPr>
                <a:defRPr/>
              </a:pPr>
              <a:t>9/5/2015</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A2364492-F311-4C73-A4A8-32FDDA5B89B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grpSp>
    </p:spTree>
  </p:cSld>
  <p:clrMap bg1="lt1" tx1="dk1" bg2="lt2" tx2="dk2" accent1="accent1" accent2="accent2" accent3="accent3" accent4="accent4" accent5="accent5" accent6="accent6" hlink="hlink" folHlink="folHlink"/>
  <p:sldLayoutIdLst>
    <p:sldLayoutId id="2147483907" r:id="rId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Verdana" pitchFamily="34" charset="0"/>
        </a:defRPr>
      </a:lvl2pPr>
      <a:lvl3pPr algn="l" rtl="0" eaLnBrk="0" fontAlgn="base" hangingPunct="0">
        <a:spcBef>
          <a:spcPct val="0"/>
        </a:spcBef>
        <a:spcAft>
          <a:spcPct val="0"/>
        </a:spcAft>
        <a:defRPr sz="5000">
          <a:solidFill>
            <a:schemeClr val="tx2"/>
          </a:solidFill>
          <a:latin typeface="Verdana" pitchFamily="34" charset="0"/>
        </a:defRPr>
      </a:lvl3pPr>
      <a:lvl4pPr algn="l" rtl="0" eaLnBrk="0" fontAlgn="base" hangingPunct="0">
        <a:spcBef>
          <a:spcPct val="0"/>
        </a:spcBef>
        <a:spcAft>
          <a:spcPct val="0"/>
        </a:spcAft>
        <a:defRPr sz="5000">
          <a:solidFill>
            <a:schemeClr val="tx2"/>
          </a:solidFill>
          <a:latin typeface="Verdana" pitchFamily="34" charset="0"/>
        </a:defRPr>
      </a:lvl4pPr>
      <a:lvl5pPr algn="l" rtl="0" eaLnBrk="0" fontAlgn="base" hangingPunct="0">
        <a:spcBef>
          <a:spcPct val="0"/>
        </a:spcBef>
        <a:spcAft>
          <a:spcPct val="0"/>
        </a:spcAft>
        <a:defRPr sz="5000">
          <a:solidFill>
            <a:schemeClr val="tx2"/>
          </a:solidFill>
          <a:latin typeface="Verdana" pitchFamily="34" charset="0"/>
        </a:defRPr>
      </a:lvl5pPr>
      <a:lvl6pPr marL="457200" algn="l" rtl="0" fontAlgn="base">
        <a:spcBef>
          <a:spcPct val="0"/>
        </a:spcBef>
        <a:spcAft>
          <a:spcPct val="0"/>
        </a:spcAft>
        <a:defRPr sz="5000">
          <a:solidFill>
            <a:schemeClr val="tx2"/>
          </a:solidFill>
          <a:latin typeface="Verdana" pitchFamily="34" charset="0"/>
        </a:defRPr>
      </a:lvl6pPr>
      <a:lvl7pPr marL="914400" algn="l" rtl="0" fontAlgn="base">
        <a:spcBef>
          <a:spcPct val="0"/>
        </a:spcBef>
        <a:spcAft>
          <a:spcPct val="0"/>
        </a:spcAft>
        <a:defRPr sz="5000">
          <a:solidFill>
            <a:schemeClr val="tx2"/>
          </a:solidFill>
          <a:latin typeface="Verdana" pitchFamily="34" charset="0"/>
        </a:defRPr>
      </a:lvl7pPr>
      <a:lvl8pPr marL="1371600" algn="l" rtl="0" fontAlgn="base">
        <a:spcBef>
          <a:spcPct val="0"/>
        </a:spcBef>
        <a:spcAft>
          <a:spcPct val="0"/>
        </a:spcAft>
        <a:defRPr sz="5000">
          <a:solidFill>
            <a:schemeClr val="tx2"/>
          </a:solidFill>
          <a:latin typeface="Verdana" pitchFamily="34" charset="0"/>
        </a:defRPr>
      </a:lvl8pPr>
      <a:lvl9pPr marL="1828800" algn="l" rtl="0" fontAlgn="base">
        <a:spcBef>
          <a:spcPct val="0"/>
        </a:spcBef>
        <a:spcAft>
          <a:spcPct val="0"/>
        </a:spcAft>
        <a:defRPr sz="5000">
          <a:solidFill>
            <a:schemeClr val="tx2"/>
          </a:solidFill>
          <a:latin typeface="Verdana"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441DA98A-C0CD-4FF0-AD1F-13C196FE7841}" type="datetimeFigureOut">
              <a:rPr lang="en-US">
                <a:solidFill>
                  <a:srgbClr val="04617B">
                    <a:shade val="90000"/>
                  </a:srgbClr>
                </a:solidFill>
              </a:rPr>
              <a:pPr>
                <a:defRPr/>
              </a:pPr>
              <a:t>9/5/2015</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A2364492-F311-4C73-A4A8-32FDDA5B89B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grpSp>
    </p:spTree>
  </p:cSld>
  <p:clrMap bg1="lt1" tx1="dk1" bg2="lt2" tx2="dk2" accent1="accent1" accent2="accent2" accent3="accent3" accent4="accent4" accent5="accent5" accent6="accent6" hlink="hlink" folHlink="folHlink"/>
  <p:sldLayoutIdLst>
    <p:sldLayoutId id="2147483911" r:id="rId1"/>
    <p:sldLayoutId id="2147483934" r:id="rId2"/>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Verdana" pitchFamily="34" charset="0"/>
        </a:defRPr>
      </a:lvl2pPr>
      <a:lvl3pPr algn="l" rtl="0" eaLnBrk="0" fontAlgn="base" hangingPunct="0">
        <a:spcBef>
          <a:spcPct val="0"/>
        </a:spcBef>
        <a:spcAft>
          <a:spcPct val="0"/>
        </a:spcAft>
        <a:defRPr sz="5000">
          <a:solidFill>
            <a:schemeClr val="tx2"/>
          </a:solidFill>
          <a:latin typeface="Verdana" pitchFamily="34" charset="0"/>
        </a:defRPr>
      </a:lvl3pPr>
      <a:lvl4pPr algn="l" rtl="0" eaLnBrk="0" fontAlgn="base" hangingPunct="0">
        <a:spcBef>
          <a:spcPct val="0"/>
        </a:spcBef>
        <a:spcAft>
          <a:spcPct val="0"/>
        </a:spcAft>
        <a:defRPr sz="5000">
          <a:solidFill>
            <a:schemeClr val="tx2"/>
          </a:solidFill>
          <a:latin typeface="Verdana" pitchFamily="34" charset="0"/>
        </a:defRPr>
      </a:lvl4pPr>
      <a:lvl5pPr algn="l" rtl="0" eaLnBrk="0" fontAlgn="base" hangingPunct="0">
        <a:spcBef>
          <a:spcPct val="0"/>
        </a:spcBef>
        <a:spcAft>
          <a:spcPct val="0"/>
        </a:spcAft>
        <a:defRPr sz="5000">
          <a:solidFill>
            <a:schemeClr val="tx2"/>
          </a:solidFill>
          <a:latin typeface="Verdana" pitchFamily="34" charset="0"/>
        </a:defRPr>
      </a:lvl5pPr>
      <a:lvl6pPr marL="457200" algn="l" rtl="0" fontAlgn="base">
        <a:spcBef>
          <a:spcPct val="0"/>
        </a:spcBef>
        <a:spcAft>
          <a:spcPct val="0"/>
        </a:spcAft>
        <a:defRPr sz="5000">
          <a:solidFill>
            <a:schemeClr val="tx2"/>
          </a:solidFill>
          <a:latin typeface="Verdana" pitchFamily="34" charset="0"/>
        </a:defRPr>
      </a:lvl6pPr>
      <a:lvl7pPr marL="914400" algn="l" rtl="0" fontAlgn="base">
        <a:spcBef>
          <a:spcPct val="0"/>
        </a:spcBef>
        <a:spcAft>
          <a:spcPct val="0"/>
        </a:spcAft>
        <a:defRPr sz="5000">
          <a:solidFill>
            <a:schemeClr val="tx2"/>
          </a:solidFill>
          <a:latin typeface="Verdana" pitchFamily="34" charset="0"/>
        </a:defRPr>
      </a:lvl7pPr>
      <a:lvl8pPr marL="1371600" algn="l" rtl="0" fontAlgn="base">
        <a:spcBef>
          <a:spcPct val="0"/>
        </a:spcBef>
        <a:spcAft>
          <a:spcPct val="0"/>
        </a:spcAft>
        <a:defRPr sz="5000">
          <a:solidFill>
            <a:schemeClr val="tx2"/>
          </a:solidFill>
          <a:latin typeface="Verdana" pitchFamily="34" charset="0"/>
        </a:defRPr>
      </a:lvl8pPr>
      <a:lvl9pPr marL="1828800" algn="l" rtl="0" fontAlgn="base">
        <a:spcBef>
          <a:spcPct val="0"/>
        </a:spcBef>
        <a:spcAft>
          <a:spcPct val="0"/>
        </a:spcAft>
        <a:defRPr sz="5000">
          <a:solidFill>
            <a:schemeClr val="tx2"/>
          </a:solidFill>
          <a:latin typeface="Verdana"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441DA98A-C0CD-4FF0-AD1F-13C196FE7841}" type="datetimeFigureOut">
              <a:rPr lang="en-US">
                <a:solidFill>
                  <a:srgbClr val="04617B">
                    <a:shade val="90000"/>
                  </a:srgbClr>
                </a:solidFill>
              </a:rPr>
              <a:pPr>
                <a:defRPr/>
              </a:pPr>
              <a:t>9/5/2015</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A2364492-F311-4C73-A4A8-32FDDA5B89B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grpSp>
    </p:spTree>
  </p:cSld>
  <p:clrMap bg1="lt1" tx1="dk1" bg2="lt2" tx2="dk2" accent1="accent1" accent2="accent2" accent3="accent3" accent4="accent4" accent5="accent5" accent6="accent6" hlink="hlink" folHlink="folHlink"/>
  <p:sldLayoutIdLst>
    <p:sldLayoutId id="2147483913" r:id="rId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Verdana" pitchFamily="34" charset="0"/>
        </a:defRPr>
      </a:lvl2pPr>
      <a:lvl3pPr algn="l" rtl="0" eaLnBrk="0" fontAlgn="base" hangingPunct="0">
        <a:spcBef>
          <a:spcPct val="0"/>
        </a:spcBef>
        <a:spcAft>
          <a:spcPct val="0"/>
        </a:spcAft>
        <a:defRPr sz="5000">
          <a:solidFill>
            <a:schemeClr val="tx2"/>
          </a:solidFill>
          <a:latin typeface="Verdana" pitchFamily="34" charset="0"/>
        </a:defRPr>
      </a:lvl3pPr>
      <a:lvl4pPr algn="l" rtl="0" eaLnBrk="0" fontAlgn="base" hangingPunct="0">
        <a:spcBef>
          <a:spcPct val="0"/>
        </a:spcBef>
        <a:spcAft>
          <a:spcPct val="0"/>
        </a:spcAft>
        <a:defRPr sz="5000">
          <a:solidFill>
            <a:schemeClr val="tx2"/>
          </a:solidFill>
          <a:latin typeface="Verdana" pitchFamily="34" charset="0"/>
        </a:defRPr>
      </a:lvl4pPr>
      <a:lvl5pPr algn="l" rtl="0" eaLnBrk="0" fontAlgn="base" hangingPunct="0">
        <a:spcBef>
          <a:spcPct val="0"/>
        </a:spcBef>
        <a:spcAft>
          <a:spcPct val="0"/>
        </a:spcAft>
        <a:defRPr sz="5000">
          <a:solidFill>
            <a:schemeClr val="tx2"/>
          </a:solidFill>
          <a:latin typeface="Verdana" pitchFamily="34" charset="0"/>
        </a:defRPr>
      </a:lvl5pPr>
      <a:lvl6pPr marL="457200" algn="l" rtl="0" fontAlgn="base">
        <a:spcBef>
          <a:spcPct val="0"/>
        </a:spcBef>
        <a:spcAft>
          <a:spcPct val="0"/>
        </a:spcAft>
        <a:defRPr sz="5000">
          <a:solidFill>
            <a:schemeClr val="tx2"/>
          </a:solidFill>
          <a:latin typeface="Verdana" pitchFamily="34" charset="0"/>
        </a:defRPr>
      </a:lvl6pPr>
      <a:lvl7pPr marL="914400" algn="l" rtl="0" fontAlgn="base">
        <a:spcBef>
          <a:spcPct val="0"/>
        </a:spcBef>
        <a:spcAft>
          <a:spcPct val="0"/>
        </a:spcAft>
        <a:defRPr sz="5000">
          <a:solidFill>
            <a:schemeClr val="tx2"/>
          </a:solidFill>
          <a:latin typeface="Verdana" pitchFamily="34" charset="0"/>
        </a:defRPr>
      </a:lvl7pPr>
      <a:lvl8pPr marL="1371600" algn="l" rtl="0" fontAlgn="base">
        <a:spcBef>
          <a:spcPct val="0"/>
        </a:spcBef>
        <a:spcAft>
          <a:spcPct val="0"/>
        </a:spcAft>
        <a:defRPr sz="5000">
          <a:solidFill>
            <a:schemeClr val="tx2"/>
          </a:solidFill>
          <a:latin typeface="Verdana" pitchFamily="34" charset="0"/>
        </a:defRPr>
      </a:lvl8pPr>
      <a:lvl9pPr marL="1828800" algn="l" rtl="0" fontAlgn="base">
        <a:spcBef>
          <a:spcPct val="0"/>
        </a:spcBef>
        <a:spcAft>
          <a:spcPct val="0"/>
        </a:spcAft>
        <a:defRPr sz="5000">
          <a:solidFill>
            <a:schemeClr val="tx2"/>
          </a:solidFill>
          <a:latin typeface="Verdana"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2A60C-5951-48C6-A38E-E3ABA2A73A84}" type="datetimeFigureOut">
              <a:rPr lang="en-US" smtClean="0">
                <a:solidFill>
                  <a:prstClr val="black">
                    <a:tint val="75000"/>
                  </a:prstClr>
                </a:solidFill>
              </a:rPr>
              <a:pPr/>
              <a:t>9/5/2015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57930B-919E-4FB7-B449-E6A1CA280666}"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7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441DA98A-C0CD-4FF0-AD1F-13C196FE7841}" type="datetimeFigureOut">
              <a:rPr lang="en-US">
                <a:solidFill>
                  <a:srgbClr val="04617B">
                    <a:shade val="90000"/>
                  </a:srgbClr>
                </a:solidFill>
              </a:rPr>
              <a:pPr>
                <a:defRPr/>
              </a:pPr>
              <a:t>9/5/2015</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A2364492-F311-4C73-A4A8-32FDDA5B89B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grpSp>
    </p:spTree>
  </p:cSld>
  <p:clrMap bg1="lt1" tx1="dk1" bg2="lt2" tx2="dk2" accent1="accent1" accent2="accent2" accent3="accent3" accent4="accent4" accent5="accent5" accent6="accent6" hlink="hlink" folHlink="folHlink"/>
  <p:sldLayoutIdLst>
    <p:sldLayoutId id="2147483921" r:id="rId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Verdana" pitchFamily="34" charset="0"/>
        </a:defRPr>
      </a:lvl2pPr>
      <a:lvl3pPr algn="l" rtl="0" eaLnBrk="0" fontAlgn="base" hangingPunct="0">
        <a:spcBef>
          <a:spcPct val="0"/>
        </a:spcBef>
        <a:spcAft>
          <a:spcPct val="0"/>
        </a:spcAft>
        <a:defRPr sz="5000">
          <a:solidFill>
            <a:schemeClr val="tx2"/>
          </a:solidFill>
          <a:latin typeface="Verdana" pitchFamily="34" charset="0"/>
        </a:defRPr>
      </a:lvl3pPr>
      <a:lvl4pPr algn="l" rtl="0" eaLnBrk="0" fontAlgn="base" hangingPunct="0">
        <a:spcBef>
          <a:spcPct val="0"/>
        </a:spcBef>
        <a:spcAft>
          <a:spcPct val="0"/>
        </a:spcAft>
        <a:defRPr sz="5000">
          <a:solidFill>
            <a:schemeClr val="tx2"/>
          </a:solidFill>
          <a:latin typeface="Verdana" pitchFamily="34" charset="0"/>
        </a:defRPr>
      </a:lvl4pPr>
      <a:lvl5pPr algn="l" rtl="0" eaLnBrk="0" fontAlgn="base" hangingPunct="0">
        <a:spcBef>
          <a:spcPct val="0"/>
        </a:spcBef>
        <a:spcAft>
          <a:spcPct val="0"/>
        </a:spcAft>
        <a:defRPr sz="5000">
          <a:solidFill>
            <a:schemeClr val="tx2"/>
          </a:solidFill>
          <a:latin typeface="Verdana" pitchFamily="34" charset="0"/>
        </a:defRPr>
      </a:lvl5pPr>
      <a:lvl6pPr marL="457200" algn="l" rtl="0" fontAlgn="base">
        <a:spcBef>
          <a:spcPct val="0"/>
        </a:spcBef>
        <a:spcAft>
          <a:spcPct val="0"/>
        </a:spcAft>
        <a:defRPr sz="5000">
          <a:solidFill>
            <a:schemeClr val="tx2"/>
          </a:solidFill>
          <a:latin typeface="Verdana" pitchFamily="34" charset="0"/>
        </a:defRPr>
      </a:lvl6pPr>
      <a:lvl7pPr marL="914400" algn="l" rtl="0" fontAlgn="base">
        <a:spcBef>
          <a:spcPct val="0"/>
        </a:spcBef>
        <a:spcAft>
          <a:spcPct val="0"/>
        </a:spcAft>
        <a:defRPr sz="5000">
          <a:solidFill>
            <a:schemeClr val="tx2"/>
          </a:solidFill>
          <a:latin typeface="Verdana" pitchFamily="34" charset="0"/>
        </a:defRPr>
      </a:lvl7pPr>
      <a:lvl8pPr marL="1371600" algn="l" rtl="0" fontAlgn="base">
        <a:spcBef>
          <a:spcPct val="0"/>
        </a:spcBef>
        <a:spcAft>
          <a:spcPct val="0"/>
        </a:spcAft>
        <a:defRPr sz="5000">
          <a:solidFill>
            <a:schemeClr val="tx2"/>
          </a:solidFill>
          <a:latin typeface="Verdana" pitchFamily="34" charset="0"/>
        </a:defRPr>
      </a:lvl8pPr>
      <a:lvl9pPr marL="1828800" algn="l" rtl="0" fontAlgn="base">
        <a:spcBef>
          <a:spcPct val="0"/>
        </a:spcBef>
        <a:spcAft>
          <a:spcPct val="0"/>
        </a:spcAft>
        <a:defRPr sz="5000">
          <a:solidFill>
            <a:schemeClr val="tx2"/>
          </a:solidFill>
          <a:latin typeface="Verdana"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441DA98A-C0CD-4FF0-AD1F-13C196FE7841}" type="datetimeFigureOut">
              <a:rPr lang="en-US">
                <a:solidFill>
                  <a:srgbClr val="04617B">
                    <a:shade val="90000"/>
                  </a:srgbClr>
                </a:solidFill>
              </a:rPr>
              <a:pPr>
                <a:defRPr/>
              </a:pPr>
              <a:t>9/5/2015</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A2364492-F311-4C73-A4A8-32FDDA5B89B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grpSp>
    </p:spTree>
  </p:cSld>
  <p:clrMap bg1="lt1" tx1="dk1" bg2="lt2" tx2="dk2" accent1="accent1" accent2="accent2" accent3="accent3" accent4="accent4" accent5="accent5" accent6="accent6" hlink="hlink" folHlink="folHlink"/>
  <p:sldLayoutIdLst>
    <p:sldLayoutId id="2147483925" r:id="rId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Verdana" pitchFamily="34" charset="0"/>
        </a:defRPr>
      </a:lvl2pPr>
      <a:lvl3pPr algn="l" rtl="0" eaLnBrk="0" fontAlgn="base" hangingPunct="0">
        <a:spcBef>
          <a:spcPct val="0"/>
        </a:spcBef>
        <a:spcAft>
          <a:spcPct val="0"/>
        </a:spcAft>
        <a:defRPr sz="5000">
          <a:solidFill>
            <a:schemeClr val="tx2"/>
          </a:solidFill>
          <a:latin typeface="Verdana" pitchFamily="34" charset="0"/>
        </a:defRPr>
      </a:lvl3pPr>
      <a:lvl4pPr algn="l" rtl="0" eaLnBrk="0" fontAlgn="base" hangingPunct="0">
        <a:spcBef>
          <a:spcPct val="0"/>
        </a:spcBef>
        <a:spcAft>
          <a:spcPct val="0"/>
        </a:spcAft>
        <a:defRPr sz="5000">
          <a:solidFill>
            <a:schemeClr val="tx2"/>
          </a:solidFill>
          <a:latin typeface="Verdana" pitchFamily="34" charset="0"/>
        </a:defRPr>
      </a:lvl4pPr>
      <a:lvl5pPr algn="l" rtl="0" eaLnBrk="0" fontAlgn="base" hangingPunct="0">
        <a:spcBef>
          <a:spcPct val="0"/>
        </a:spcBef>
        <a:spcAft>
          <a:spcPct val="0"/>
        </a:spcAft>
        <a:defRPr sz="5000">
          <a:solidFill>
            <a:schemeClr val="tx2"/>
          </a:solidFill>
          <a:latin typeface="Verdana" pitchFamily="34" charset="0"/>
        </a:defRPr>
      </a:lvl5pPr>
      <a:lvl6pPr marL="457200" algn="l" rtl="0" fontAlgn="base">
        <a:spcBef>
          <a:spcPct val="0"/>
        </a:spcBef>
        <a:spcAft>
          <a:spcPct val="0"/>
        </a:spcAft>
        <a:defRPr sz="5000">
          <a:solidFill>
            <a:schemeClr val="tx2"/>
          </a:solidFill>
          <a:latin typeface="Verdana" pitchFamily="34" charset="0"/>
        </a:defRPr>
      </a:lvl6pPr>
      <a:lvl7pPr marL="914400" algn="l" rtl="0" fontAlgn="base">
        <a:spcBef>
          <a:spcPct val="0"/>
        </a:spcBef>
        <a:spcAft>
          <a:spcPct val="0"/>
        </a:spcAft>
        <a:defRPr sz="5000">
          <a:solidFill>
            <a:schemeClr val="tx2"/>
          </a:solidFill>
          <a:latin typeface="Verdana" pitchFamily="34" charset="0"/>
        </a:defRPr>
      </a:lvl7pPr>
      <a:lvl8pPr marL="1371600" algn="l" rtl="0" fontAlgn="base">
        <a:spcBef>
          <a:spcPct val="0"/>
        </a:spcBef>
        <a:spcAft>
          <a:spcPct val="0"/>
        </a:spcAft>
        <a:defRPr sz="5000">
          <a:solidFill>
            <a:schemeClr val="tx2"/>
          </a:solidFill>
          <a:latin typeface="Verdana" pitchFamily="34" charset="0"/>
        </a:defRPr>
      </a:lvl8pPr>
      <a:lvl9pPr marL="1828800" algn="l" rtl="0" fontAlgn="base">
        <a:spcBef>
          <a:spcPct val="0"/>
        </a:spcBef>
        <a:spcAft>
          <a:spcPct val="0"/>
        </a:spcAft>
        <a:defRPr sz="5000">
          <a:solidFill>
            <a:schemeClr val="tx2"/>
          </a:solidFill>
          <a:latin typeface="Verdana"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441DA98A-C0CD-4FF0-AD1F-13C196FE7841}" type="datetimeFigureOut">
              <a:rPr lang="en-US">
                <a:solidFill>
                  <a:srgbClr val="04617B">
                    <a:shade val="90000"/>
                  </a:srgbClr>
                </a:solidFill>
              </a:rPr>
              <a:pPr>
                <a:defRPr/>
              </a:pPr>
              <a:t>9/5/2015</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A2364492-F311-4C73-A4A8-32FDDA5B89B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grpSp>
    </p:spTree>
  </p:cSld>
  <p:clrMap bg1="lt1" tx1="dk1" bg2="lt2" tx2="dk2" accent1="accent1" accent2="accent2" accent3="accent3" accent4="accent4" accent5="accent5" accent6="accent6" hlink="hlink" folHlink="folHlink"/>
  <p:sldLayoutIdLst>
    <p:sldLayoutId id="2147483929" r:id="rId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Verdana" pitchFamily="34" charset="0"/>
        </a:defRPr>
      </a:lvl2pPr>
      <a:lvl3pPr algn="l" rtl="0" eaLnBrk="0" fontAlgn="base" hangingPunct="0">
        <a:spcBef>
          <a:spcPct val="0"/>
        </a:spcBef>
        <a:spcAft>
          <a:spcPct val="0"/>
        </a:spcAft>
        <a:defRPr sz="5000">
          <a:solidFill>
            <a:schemeClr val="tx2"/>
          </a:solidFill>
          <a:latin typeface="Verdana" pitchFamily="34" charset="0"/>
        </a:defRPr>
      </a:lvl3pPr>
      <a:lvl4pPr algn="l" rtl="0" eaLnBrk="0" fontAlgn="base" hangingPunct="0">
        <a:spcBef>
          <a:spcPct val="0"/>
        </a:spcBef>
        <a:spcAft>
          <a:spcPct val="0"/>
        </a:spcAft>
        <a:defRPr sz="5000">
          <a:solidFill>
            <a:schemeClr val="tx2"/>
          </a:solidFill>
          <a:latin typeface="Verdana" pitchFamily="34" charset="0"/>
        </a:defRPr>
      </a:lvl4pPr>
      <a:lvl5pPr algn="l" rtl="0" eaLnBrk="0" fontAlgn="base" hangingPunct="0">
        <a:spcBef>
          <a:spcPct val="0"/>
        </a:spcBef>
        <a:spcAft>
          <a:spcPct val="0"/>
        </a:spcAft>
        <a:defRPr sz="5000">
          <a:solidFill>
            <a:schemeClr val="tx2"/>
          </a:solidFill>
          <a:latin typeface="Verdana" pitchFamily="34" charset="0"/>
        </a:defRPr>
      </a:lvl5pPr>
      <a:lvl6pPr marL="457200" algn="l" rtl="0" fontAlgn="base">
        <a:spcBef>
          <a:spcPct val="0"/>
        </a:spcBef>
        <a:spcAft>
          <a:spcPct val="0"/>
        </a:spcAft>
        <a:defRPr sz="5000">
          <a:solidFill>
            <a:schemeClr val="tx2"/>
          </a:solidFill>
          <a:latin typeface="Verdana" pitchFamily="34" charset="0"/>
        </a:defRPr>
      </a:lvl6pPr>
      <a:lvl7pPr marL="914400" algn="l" rtl="0" fontAlgn="base">
        <a:spcBef>
          <a:spcPct val="0"/>
        </a:spcBef>
        <a:spcAft>
          <a:spcPct val="0"/>
        </a:spcAft>
        <a:defRPr sz="5000">
          <a:solidFill>
            <a:schemeClr val="tx2"/>
          </a:solidFill>
          <a:latin typeface="Verdana" pitchFamily="34" charset="0"/>
        </a:defRPr>
      </a:lvl7pPr>
      <a:lvl8pPr marL="1371600" algn="l" rtl="0" fontAlgn="base">
        <a:spcBef>
          <a:spcPct val="0"/>
        </a:spcBef>
        <a:spcAft>
          <a:spcPct val="0"/>
        </a:spcAft>
        <a:defRPr sz="5000">
          <a:solidFill>
            <a:schemeClr val="tx2"/>
          </a:solidFill>
          <a:latin typeface="Verdana" pitchFamily="34" charset="0"/>
        </a:defRPr>
      </a:lvl8pPr>
      <a:lvl9pPr marL="1828800" algn="l" rtl="0" fontAlgn="base">
        <a:spcBef>
          <a:spcPct val="0"/>
        </a:spcBef>
        <a:spcAft>
          <a:spcPct val="0"/>
        </a:spcAft>
        <a:defRPr sz="5000">
          <a:solidFill>
            <a:schemeClr val="tx2"/>
          </a:solidFill>
          <a:latin typeface="Verdana"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441DA98A-C0CD-4FF0-AD1F-13C196FE7841}" type="datetimeFigureOut">
              <a:rPr lang="en-US">
                <a:solidFill>
                  <a:srgbClr val="04617B">
                    <a:shade val="90000"/>
                  </a:srgbClr>
                </a:solidFill>
              </a:rPr>
              <a:pPr>
                <a:defRPr/>
              </a:pPr>
              <a:t>9/5/2015</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A2364492-F311-4C73-A4A8-32FDDA5B89B1}" type="slidenum">
              <a:rPr lang="en-US">
                <a:solidFill>
                  <a:srgbClr val="04617B">
                    <a:shade val="90000"/>
                  </a:srgbClr>
                </a:solidFill>
              </a:rPr>
              <a:pPr>
                <a:defRPr/>
              </a:pPr>
              <a:t>‹#›</a:t>
            </a:fld>
            <a:endParaRPr lang="en-US" dirty="0">
              <a:solidFill>
                <a:srgbClr val="04617B">
                  <a:shade val="90000"/>
                </a:srgbClr>
              </a:solidFill>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grpSp>
    </p:spTree>
  </p:cSld>
  <p:clrMap bg1="lt1" tx1="dk1" bg2="lt2" tx2="dk2" accent1="accent1" accent2="accent2" accent3="accent3" accent4="accent4" accent5="accent5" accent6="accent6" hlink="hlink" folHlink="folHlink"/>
  <p:sldLayoutIdLst>
    <p:sldLayoutId id="2147483933" r:id="rId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Verdana" pitchFamily="34" charset="0"/>
        </a:defRPr>
      </a:lvl2pPr>
      <a:lvl3pPr algn="l" rtl="0" eaLnBrk="0" fontAlgn="base" hangingPunct="0">
        <a:spcBef>
          <a:spcPct val="0"/>
        </a:spcBef>
        <a:spcAft>
          <a:spcPct val="0"/>
        </a:spcAft>
        <a:defRPr sz="5000">
          <a:solidFill>
            <a:schemeClr val="tx2"/>
          </a:solidFill>
          <a:latin typeface="Verdana" pitchFamily="34" charset="0"/>
        </a:defRPr>
      </a:lvl3pPr>
      <a:lvl4pPr algn="l" rtl="0" eaLnBrk="0" fontAlgn="base" hangingPunct="0">
        <a:spcBef>
          <a:spcPct val="0"/>
        </a:spcBef>
        <a:spcAft>
          <a:spcPct val="0"/>
        </a:spcAft>
        <a:defRPr sz="5000">
          <a:solidFill>
            <a:schemeClr val="tx2"/>
          </a:solidFill>
          <a:latin typeface="Verdana" pitchFamily="34" charset="0"/>
        </a:defRPr>
      </a:lvl4pPr>
      <a:lvl5pPr algn="l" rtl="0" eaLnBrk="0" fontAlgn="base" hangingPunct="0">
        <a:spcBef>
          <a:spcPct val="0"/>
        </a:spcBef>
        <a:spcAft>
          <a:spcPct val="0"/>
        </a:spcAft>
        <a:defRPr sz="5000">
          <a:solidFill>
            <a:schemeClr val="tx2"/>
          </a:solidFill>
          <a:latin typeface="Verdana" pitchFamily="34" charset="0"/>
        </a:defRPr>
      </a:lvl5pPr>
      <a:lvl6pPr marL="457200" algn="l" rtl="0" fontAlgn="base">
        <a:spcBef>
          <a:spcPct val="0"/>
        </a:spcBef>
        <a:spcAft>
          <a:spcPct val="0"/>
        </a:spcAft>
        <a:defRPr sz="5000">
          <a:solidFill>
            <a:schemeClr val="tx2"/>
          </a:solidFill>
          <a:latin typeface="Verdana" pitchFamily="34" charset="0"/>
        </a:defRPr>
      </a:lvl6pPr>
      <a:lvl7pPr marL="914400" algn="l" rtl="0" fontAlgn="base">
        <a:spcBef>
          <a:spcPct val="0"/>
        </a:spcBef>
        <a:spcAft>
          <a:spcPct val="0"/>
        </a:spcAft>
        <a:defRPr sz="5000">
          <a:solidFill>
            <a:schemeClr val="tx2"/>
          </a:solidFill>
          <a:latin typeface="Verdana" pitchFamily="34" charset="0"/>
        </a:defRPr>
      </a:lvl7pPr>
      <a:lvl8pPr marL="1371600" algn="l" rtl="0" fontAlgn="base">
        <a:spcBef>
          <a:spcPct val="0"/>
        </a:spcBef>
        <a:spcAft>
          <a:spcPct val="0"/>
        </a:spcAft>
        <a:defRPr sz="5000">
          <a:solidFill>
            <a:schemeClr val="tx2"/>
          </a:solidFill>
          <a:latin typeface="Verdana" pitchFamily="34" charset="0"/>
        </a:defRPr>
      </a:lvl8pPr>
      <a:lvl9pPr marL="1828800" algn="l" rtl="0" fontAlgn="base">
        <a:spcBef>
          <a:spcPct val="0"/>
        </a:spcBef>
        <a:spcAft>
          <a:spcPct val="0"/>
        </a:spcAft>
        <a:defRPr sz="5000">
          <a:solidFill>
            <a:schemeClr val="tx2"/>
          </a:solidFill>
          <a:latin typeface="Verdana"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2A60C-5951-48C6-A38E-E3ABA2A73A84}" type="datetimeFigureOut">
              <a:rPr lang="en-US" smtClean="0">
                <a:solidFill>
                  <a:prstClr val="black">
                    <a:tint val="75000"/>
                  </a:prstClr>
                </a:solidFill>
              </a:rPr>
              <a:pPr/>
              <a:t>9/5/2015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57930B-919E-4FB7-B449-E6A1CA280666}"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7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2A60C-5951-48C6-A38E-E3ABA2A73A84}" type="datetimeFigureOut">
              <a:rPr lang="en-US" smtClean="0">
                <a:solidFill>
                  <a:prstClr val="black">
                    <a:tint val="75000"/>
                  </a:prstClr>
                </a:solidFill>
              </a:rPr>
              <a:pPr/>
              <a:t>9/5/2015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57930B-919E-4FB7-B449-E6A1CA280666}"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8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2A60C-5951-48C6-A38E-E3ABA2A73A84}" type="datetimeFigureOut">
              <a:rPr lang="en-US" smtClean="0">
                <a:solidFill>
                  <a:prstClr val="black">
                    <a:tint val="75000"/>
                  </a:prstClr>
                </a:solidFill>
              </a:rPr>
              <a:pPr/>
              <a:t>9/5/2015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57930B-919E-4FB7-B449-E6A1CA280666}"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8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2A60C-5951-48C6-A38E-E3ABA2A73A84}" type="datetimeFigureOut">
              <a:rPr lang="en-US" smtClean="0">
                <a:solidFill>
                  <a:prstClr val="black">
                    <a:tint val="75000"/>
                  </a:prstClr>
                </a:solidFill>
              </a:rPr>
              <a:pPr/>
              <a:t>9/5/2015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57930B-919E-4FB7-B449-E6A1CA280666}"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8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2A60C-5951-48C6-A38E-E3ABA2A73A84}" type="datetimeFigureOut">
              <a:rPr lang="en-US" smtClean="0">
                <a:solidFill>
                  <a:prstClr val="black">
                    <a:tint val="75000"/>
                  </a:prstClr>
                </a:solidFill>
              </a:rPr>
              <a:pPr/>
              <a:t>9/5/2015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57930B-919E-4FB7-B449-E6A1CA280666}"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8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2A60C-5951-48C6-A38E-E3ABA2A73A84}" type="datetimeFigureOut">
              <a:rPr lang="en-US" smtClean="0">
                <a:solidFill>
                  <a:prstClr val="black">
                    <a:tint val="75000"/>
                  </a:prstClr>
                </a:solidFill>
              </a:rPr>
              <a:pPr/>
              <a:t>9/5/2015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57930B-919E-4FB7-B449-E6A1CA280666}"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8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2A60C-5951-48C6-A38E-E3ABA2A73A84}" type="datetimeFigureOut">
              <a:rPr lang="en-US" smtClean="0">
                <a:solidFill>
                  <a:prstClr val="black">
                    <a:tint val="75000"/>
                  </a:prstClr>
                </a:solidFill>
              </a:rPr>
              <a:pPr/>
              <a:t>9/5/2015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57930B-919E-4FB7-B449-E6A1CA280666}" type="slidenum">
              <a:rPr lang="en-US" smtClean="0">
                <a:solidFill>
                  <a:prstClr val="black">
                    <a:tint val="75000"/>
                  </a:prstClr>
                </a:solidFill>
              </a: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9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33.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81000"/>
            <a:ext cx="8686800" cy="2209800"/>
          </a:xfrm>
        </p:spPr>
        <p:txBody>
          <a:bodyPr>
            <a:normAutofit/>
          </a:bodyPr>
          <a:lstStyle/>
          <a:p>
            <a:r>
              <a:rPr lang="en-US" sz="4400" dirty="0" smtClean="0"/>
              <a:t>2015 Project Excellence Awards</a:t>
            </a:r>
            <a:endParaRPr lang="en-US" sz="4400" dirty="0"/>
          </a:p>
        </p:txBody>
      </p:sp>
      <p:sp>
        <p:nvSpPr>
          <p:cNvPr id="3" name="Subtitle 2"/>
          <p:cNvSpPr>
            <a:spLocks noGrp="1"/>
          </p:cNvSpPr>
          <p:nvPr>
            <p:ph type="subTitle" idx="1"/>
          </p:nvPr>
        </p:nvSpPr>
        <p:spPr>
          <a:xfrm>
            <a:off x="2133600" y="2819400"/>
            <a:ext cx="6560234" cy="3581400"/>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464" y="3460423"/>
            <a:ext cx="4572000" cy="201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6783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endParaRPr lang="en-US" dirty="0"/>
          </a:p>
        </p:txBody>
      </p:sp>
      <p:sp>
        <p:nvSpPr>
          <p:cNvPr id="3" name="Content Placeholder 2"/>
          <p:cNvSpPr>
            <a:spLocks noGrp="1"/>
          </p:cNvSpPr>
          <p:nvPr>
            <p:ph idx="1"/>
          </p:nvPr>
        </p:nvSpPr>
        <p:spPr>
          <a:xfrm>
            <a:off x="152400" y="6019800"/>
            <a:ext cx="8534400" cy="609600"/>
          </a:xfrm>
        </p:spPr>
        <p:txBody>
          <a:bodyPr>
            <a:normAutofit fontScale="25000" lnSpcReduction="20000"/>
          </a:bodyPr>
          <a:lstStyle/>
          <a:p>
            <a:pPr>
              <a:buNone/>
            </a:pPr>
            <a:r>
              <a:rPr lang="en-US" sz="4300" b="1" dirty="0" smtClean="0">
                <a:solidFill>
                  <a:schemeClr val="tx1"/>
                </a:solidFill>
              </a:rPr>
              <a:t>	</a:t>
            </a:r>
            <a:r>
              <a:rPr lang="en-US" sz="5600" b="1" dirty="0" smtClean="0">
                <a:solidFill>
                  <a:schemeClr val="tx1"/>
                </a:solidFill>
              </a:rPr>
              <a:t>Existing north abutment showing the effects from scour and a leaking waterline located along the upstream side of the bridge. </a:t>
            </a:r>
            <a:r>
              <a:rPr lang="en-US" sz="5600" b="1" dirty="0" smtClean="0"/>
              <a:t>Archival plans of the existing bridge structure also show that existing pilings under the existing end bents did not reach bedrock. Proposed pilling for new end bents are to reach bedrock.</a:t>
            </a:r>
            <a:endParaRPr lang="en-US" sz="5600" b="1" dirty="0" smtClean="0">
              <a:solidFill>
                <a:schemeClr val="tx1"/>
              </a:solidFill>
            </a:endParaRPr>
          </a:p>
          <a:p>
            <a:pPr algn="ctr">
              <a:buNone/>
            </a:pPr>
            <a:endParaRPr lang="en-US" dirty="0" smtClean="0">
              <a:solidFill>
                <a:schemeClr val="tx1"/>
              </a:solidFill>
            </a:endParaRPr>
          </a:p>
          <a:p>
            <a:endParaRPr lang="en-US" dirty="0"/>
          </a:p>
        </p:txBody>
      </p:sp>
      <p:pic>
        <p:nvPicPr>
          <p:cNvPr id="2050" name="Picture 2" descr="C:\Users\TimE.Shown\Desktop\KY1494 @ Long Lick Crk\5-4000 Photos\100_0928.JPG"/>
          <p:cNvPicPr>
            <a:picLocks noChangeAspect="1" noChangeArrowheads="1"/>
          </p:cNvPicPr>
          <p:nvPr/>
        </p:nvPicPr>
        <p:blipFill>
          <a:blip r:embed="rId2" cstate="print"/>
          <a:srcRect/>
          <a:stretch>
            <a:fillRect/>
          </a:stretch>
        </p:blipFill>
        <p:spPr bwMode="auto">
          <a:xfrm>
            <a:off x="685800" y="228600"/>
            <a:ext cx="7726681" cy="5792724"/>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6096000"/>
            <a:ext cx="8229600" cy="533400"/>
          </a:xfrm>
        </p:spPr>
        <p:txBody>
          <a:bodyPr>
            <a:noAutofit/>
          </a:bodyPr>
          <a:lstStyle/>
          <a:p>
            <a:pPr algn="ctr">
              <a:buNone/>
            </a:pPr>
            <a:r>
              <a:rPr lang="en-US" sz="1400" b="1" dirty="0" smtClean="0"/>
              <a:t>Existing Pier One showing the effects from the failing north end bent.</a:t>
            </a:r>
          </a:p>
          <a:p>
            <a:pPr algn="ctr">
              <a:buNone/>
            </a:pPr>
            <a:r>
              <a:rPr lang="en-US" sz="1400" b="1" dirty="0" smtClean="0"/>
              <a:t>Note the separation of existing box beams at the top of the tilted pier. </a:t>
            </a:r>
            <a:endParaRPr lang="en-US" sz="1400" b="1" dirty="0"/>
          </a:p>
        </p:txBody>
      </p:sp>
      <p:pic>
        <p:nvPicPr>
          <p:cNvPr id="3074" name="Picture 2" descr="C:\Users\TimE.Shown\Desktop\KY1494 @ Long Lick Crk\5-4000 Photos\100_0932.JPG"/>
          <p:cNvPicPr>
            <a:picLocks noChangeAspect="1" noChangeArrowheads="1"/>
          </p:cNvPicPr>
          <p:nvPr/>
        </p:nvPicPr>
        <p:blipFill>
          <a:blip r:embed="rId2" cstate="print"/>
          <a:srcRect/>
          <a:stretch>
            <a:fillRect/>
          </a:stretch>
        </p:blipFill>
        <p:spPr bwMode="auto">
          <a:xfrm>
            <a:off x="762000" y="228600"/>
            <a:ext cx="7726681" cy="5792724"/>
          </a:xfrm>
          <a:prstGeom prst="rect">
            <a:avLst/>
          </a:prstGeom>
          <a:noFill/>
        </p:spPr>
      </p:pic>
      <p:cxnSp>
        <p:nvCxnSpPr>
          <p:cNvPr id="6" name="Straight Arrow Connector 5"/>
          <p:cNvCxnSpPr/>
          <p:nvPr/>
        </p:nvCxnSpPr>
        <p:spPr>
          <a:xfrm>
            <a:off x="6553200" y="1447800"/>
            <a:ext cx="76200" cy="365760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05600" y="3810000"/>
            <a:ext cx="457200" cy="228600"/>
          </a:xfrm>
          <a:prstGeom prst="rect">
            <a:avLst/>
          </a:prstGeom>
          <a:noFill/>
        </p:spPr>
        <p:txBody>
          <a:bodyPr wrap="square" rtlCol="0" anchor="ctr" anchorCtr="0">
            <a:noAutofit/>
          </a:bodyPr>
          <a:lstStyle/>
          <a:p>
            <a:pPr algn="ctr"/>
            <a:r>
              <a:rPr lang="en-US" sz="1600" b="1" dirty="0" smtClean="0">
                <a:solidFill>
                  <a:srgbClr val="FF0000"/>
                </a:solidFill>
              </a:rPr>
              <a:t>25’</a:t>
            </a:r>
            <a:endParaRPr lang="en-US" sz="1600" b="1" dirty="0">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5943600"/>
            <a:ext cx="8686800" cy="914400"/>
          </a:xfrm>
        </p:spPr>
        <p:txBody>
          <a:bodyPr>
            <a:noAutofit/>
          </a:bodyPr>
          <a:lstStyle/>
          <a:p>
            <a:pPr lvl="2">
              <a:buNone/>
            </a:pPr>
            <a:r>
              <a:rPr lang="en-US" sz="1200" dirty="0" smtClean="0"/>
              <a:t>	</a:t>
            </a:r>
            <a:r>
              <a:rPr lang="en-US" sz="1400" b="1" dirty="0" smtClean="0"/>
              <a:t>And yes, the water does get up in this area. Most of the reason for the overtopping of the bridge is to due to the close proximity of Salt River and backwater from the river traveling up Long Lick Creek  during significant rain events.  The contributing drainage area to this bridge is 30.9 square miles.</a:t>
            </a:r>
            <a:endParaRPr lang="en-US" sz="1400" b="1" dirty="0"/>
          </a:p>
        </p:txBody>
      </p:sp>
      <p:pic>
        <p:nvPicPr>
          <p:cNvPr id="4098" name="Picture 2" descr="C:\Users\TimE.Shown\Desktop\KY1494 @ Long Lick Crk\5-4000 Photos\546 Look S water to N edge of asphalt wedge.JPG"/>
          <p:cNvPicPr>
            <a:picLocks noChangeAspect="1" noChangeArrowheads="1"/>
          </p:cNvPicPr>
          <p:nvPr/>
        </p:nvPicPr>
        <p:blipFill>
          <a:blip r:embed="rId3" cstate="print"/>
          <a:srcRect/>
          <a:stretch>
            <a:fillRect/>
          </a:stretch>
        </p:blipFill>
        <p:spPr bwMode="auto">
          <a:xfrm>
            <a:off x="838200" y="152400"/>
            <a:ext cx="7726681" cy="5792724"/>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04800" y="6019800"/>
            <a:ext cx="9448800" cy="685800"/>
          </a:xfrm>
        </p:spPr>
        <p:txBody>
          <a:bodyPr>
            <a:noAutofit/>
          </a:bodyPr>
          <a:lstStyle/>
          <a:p>
            <a:pPr>
              <a:buNone/>
            </a:pPr>
            <a:r>
              <a:rPr lang="en-US" sz="1400" b="1" dirty="0"/>
              <a:t>	</a:t>
            </a:r>
            <a:r>
              <a:rPr lang="en-US" sz="1400" b="1" dirty="0" smtClean="0"/>
              <a:t>The roadway was closed for construction and maintenance of traffic handled by way of detour. The entire structure was removed prior to construction. Shown are newly constructed pilings for end bents and drill shafts for relocated piers.</a:t>
            </a:r>
            <a:endParaRPr lang="en-US" sz="1400" b="1" dirty="0"/>
          </a:p>
        </p:txBody>
      </p:sp>
      <p:pic>
        <p:nvPicPr>
          <p:cNvPr id="5122" name="Picture 2" descr="C:\Users\TimE.Shown\Desktop\5-4000 Pics\P0002967.JPG"/>
          <p:cNvPicPr>
            <a:picLocks noChangeAspect="1" noChangeArrowheads="1"/>
          </p:cNvPicPr>
          <p:nvPr/>
        </p:nvPicPr>
        <p:blipFill>
          <a:blip r:embed="rId3" cstate="print"/>
          <a:srcRect/>
          <a:stretch>
            <a:fillRect/>
          </a:stretch>
        </p:blipFill>
        <p:spPr bwMode="auto">
          <a:xfrm>
            <a:off x="381000" y="228600"/>
            <a:ext cx="8427110" cy="561807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5943600"/>
            <a:ext cx="8229600" cy="563563"/>
          </a:xfrm>
        </p:spPr>
        <p:txBody>
          <a:bodyPr>
            <a:normAutofit/>
          </a:bodyPr>
          <a:lstStyle/>
          <a:p>
            <a:pPr lvl="1" algn="ctr">
              <a:buNone/>
            </a:pPr>
            <a:r>
              <a:rPr lang="en-US" sz="1400" b="1" dirty="0" smtClean="0"/>
              <a:t>Mother nature did pose some problems and delays during construction.</a:t>
            </a:r>
          </a:p>
          <a:p>
            <a:pPr lvl="1" algn="ctr">
              <a:buNone/>
            </a:pPr>
            <a:r>
              <a:rPr lang="en-US" sz="1400" b="1" dirty="0" smtClean="0"/>
              <a:t>Just sticking out of the water line in the foreground  are the pilings for the north end bent.</a:t>
            </a:r>
            <a:endParaRPr lang="en-US" sz="1400" b="1" dirty="0"/>
          </a:p>
        </p:txBody>
      </p:sp>
      <p:pic>
        <p:nvPicPr>
          <p:cNvPr id="6146" name="Picture 2" descr="C:\Users\TimE.Shown\Desktop\5-4000 Pics\5-4000 Bridge Constr 010.jpg"/>
          <p:cNvPicPr>
            <a:picLocks noChangeAspect="1" noChangeArrowheads="1"/>
          </p:cNvPicPr>
          <p:nvPr/>
        </p:nvPicPr>
        <p:blipFill>
          <a:blip r:embed="rId2" cstate="print"/>
          <a:srcRect/>
          <a:stretch>
            <a:fillRect/>
          </a:stretch>
        </p:blipFill>
        <p:spPr bwMode="auto">
          <a:xfrm>
            <a:off x="381000" y="304800"/>
            <a:ext cx="8427110" cy="5618074"/>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0" y="6019800"/>
            <a:ext cx="8763000" cy="533400"/>
          </a:xfrm>
        </p:spPr>
        <p:txBody>
          <a:bodyPr>
            <a:noAutofit/>
          </a:bodyPr>
          <a:lstStyle/>
          <a:p>
            <a:pPr algn="ctr">
              <a:buNone/>
            </a:pPr>
            <a:r>
              <a:rPr lang="en-US" sz="1400" b="1" dirty="0" smtClean="0"/>
              <a:t>	Tie-Back Wall construction showing the installation of anchors thru the proposed wall. Survey points and slope inclinometers were installed on the wall to monitor performance of the wall during and after construction. </a:t>
            </a:r>
            <a:endParaRPr lang="en-US" sz="1400" b="1" dirty="0"/>
          </a:p>
        </p:txBody>
      </p:sp>
      <p:pic>
        <p:nvPicPr>
          <p:cNvPr id="7170" name="Picture 2" descr="C:\Users\TimE.Shown\Desktop\5-4000 Pics\P0002547.JPG"/>
          <p:cNvPicPr>
            <a:picLocks noChangeAspect="1" noChangeArrowheads="1"/>
          </p:cNvPicPr>
          <p:nvPr/>
        </p:nvPicPr>
        <p:blipFill>
          <a:blip r:embed="rId2" cstate="print"/>
          <a:srcRect/>
          <a:stretch>
            <a:fillRect/>
          </a:stretch>
        </p:blipFill>
        <p:spPr bwMode="auto">
          <a:xfrm>
            <a:off x="381000" y="152400"/>
            <a:ext cx="8427110" cy="561807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0" y="6096000"/>
            <a:ext cx="8686800" cy="411163"/>
          </a:xfrm>
        </p:spPr>
        <p:txBody>
          <a:bodyPr>
            <a:normAutofit/>
          </a:bodyPr>
          <a:lstStyle/>
          <a:p>
            <a:pPr lvl="1" algn="ctr">
              <a:buNone/>
            </a:pPr>
            <a:r>
              <a:rPr lang="en-US" sz="1400" b="1" dirty="0" smtClean="0"/>
              <a:t>View from southern end on the upstream side of the new structure prior to the completion of guardrail work.</a:t>
            </a:r>
            <a:endParaRPr lang="en-US" sz="1400" b="1" dirty="0"/>
          </a:p>
        </p:txBody>
      </p:sp>
      <p:pic>
        <p:nvPicPr>
          <p:cNvPr id="8194" name="Picture 2" descr="C:\Users\TimE.Shown\Desktop\5-4000 Pics\P0002632.JPG"/>
          <p:cNvPicPr>
            <a:picLocks noChangeAspect="1" noChangeArrowheads="1"/>
          </p:cNvPicPr>
          <p:nvPr/>
        </p:nvPicPr>
        <p:blipFill>
          <a:blip r:embed="rId2" cstate="print"/>
          <a:srcRect/>
          <a:stretch>
            <a:fillRect/>
          </a:stretch>
        </p:blipFill>
        <p:spPr bwMode="auto">
          <a:xfrm>
            <a:off x="381000" y="228600"/>
            <a:ext cx="8427110" cy="561807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1219200" cy="685800"/>
          </a:xfrm>
        </p:spPr>
        <p:txBody>
          <a:bodyPr>
            <a:noAutofit/>
          </a:bodyPr>
          <a:lstStyle/>
          <a:p>
            <a:r>
              <a:rPr lang="en-US" sz="2000" i="1" dirty="0" smtClean="0">
                <a:ln cap="sq" cmpd="dbl">
                  <a:solidFill>
                    <a:schemeClr val="tx1"/>
                  </a:solidFill>
                </a:ln>
                <a:effectLst>
                  <a:outerShdw blurRad="50800" dist="50800" dir="5400000" algn="ctr" rotWithShape="0">
                    <a:srgbClr val="FFC000"/>
                  </a:outerShdw>
                </a:effectLst>
              </a:rPr>
              <a:t>DISTRICT </a:t>
            </a:r>
            <a:br>
              <a:rPr lang="en-US" sz="2000" i="1" dirty="0" smtClean="0">
                <a:ln cap="sq" cmpd="dbl">
                  <a:solidFill>
                    <a:schemeClr val="tx1"/>
                  </a:solidFill>
                </a:ln>
                <a:effectLst>
                  <a:outerShdw blurRad="50800" dist="50800" dir="5400000" algn="ctr" rotWithShape="0">
                    <a:srgbClr val="FFC000"/>
                  </a:outerShdw>
                </a:effectLst>
              </a:rPr>
            </a:br>
            <a:r>
              <a:rPr lang="en-US" sz="2000" i="1" dirty="0" smtClean="0">
                <a:ln cap="sq" cmpd="dbl">
                  <a:solidFill>
                    <a:schemeClr val="tx1"/>
                  </a:solidFill>
                </a:ln>
                <a:effectLst>
                  <a:outerShdw blurRad="50800" dist="50800" dir="5400000" algn="ctr" rotWithShape="0">
                    <a:srgbClr val="FFC000"/>
                  </a:outerShdw>
                </a:effectLst>
              </a:rPr>
              <a:t>FIVE</a:t>
            </a:r>
            <a:endParaRPr lang="en-US" sz="2000" i="1" dirty="0">
              <a:ln cap="sq" cmpd="dbl">
                <a:solidFill>
                  <a:schemeClr val="tx1"/>
                </a:solidFill>
              </a:ln>
              <a:effectLst>
                <a:outerShdw blurRad="50800" dist="50800" dir="5400000" algn="ctr" rotWithShape="0">
                  <a:srgbClr val="FFC000"/>
                </a:outerShdw>
              </a:effectLst>
            </a:endParaRPr>
          </a:p>
        </p:txBody>
      </p:sp>
      <p:sp>
        <p:nvSpPr>
          <p:cNvPr id="3" name="Content Placeholder 2"/>
          <p:cNvSpPr>
            <a:spLocks noGrp="1"/>
          </p:cNvSpPr>
          <p:nvPr>
            <p:ph idx="1"/>
          </p:nvPr>
        </p:nvSpPr>
        <p:spPr>
          <a:xfrm>
            <a:off x="3505200" y="6477000"/>
            <a:ext cx="5410200" cy="228600"/>
          </a:xfrm>
        </p:spPr>
        <p:txBody>
          <a:bodyPr wrap="square" anchor="t" anchorCtr="0">
            <a:normAutofit fontScale="70000" lnSpcReduction="20000"/>
          </a:bodyPr>
          <a:lstStyle/>
          <a:p>
            <a:pPr>
              <a:buFont typeface="Courier New" pitchFamily="49" charset="0"/>
              <a:buChar char="o"/>
            </a:pPr>
            <a:endParaRPr lang="en-US" sz="1600" dirty="0"/>
          </a:p>
        </p:txBody>
      </p:sp>
      <p:pic>
        <p:nvPicPr>
          <p:cNvPr id="9218" name="Picture 2" descr="David Arnold Bridge Dedication 017"/>
          <p:cNvPicPr>
            <a:picLocks noChangeAspect="1" noChangeArrowheads="1"/>
          </p:cNvPicPr>
          <p:nvPr/>
        </p:nvPicPr>
        <p:blipFill>
          <a:blip r:embed="rId3" cstate="print"/>
          <a:srcRect l="8170" t="23965"/>
          <a:stretch>
            <a:fillRect/>
          </a:stretch>
        </p:blipFill>
        <p:spPr bwMode="auto">
          <a:xfrm>
            <a:off x="3581400" y="457200"/>
            <a:ext cx="5242621" cy="3255962"/>
          </a:xfrm>
          <a:prstGeom prst="rect">
            <a:avLst/>
          </a:prstGeom>
          <a:noFill/>
          <a:ln w="12700" algn="in">
            <a:solidFill>
              <a:srgbClr val="000000"/>
            </a:solidFill>
            <a:miter lim="800000"/>
            <a:headEnd/>
            <a:tailEnd/>
          </a:ln>
          <a:effectLst/>
        </p:spPr>
      </p:pic>
      <p:pic>
        <p:nvPicPr>
          <p:cNvPr id="9219" name="Picture 3" descr="David Arnold Bridge Dedication 012"/>
          <p:cNvPicPr>
            <a:picLocks noChangeAspect="1" noChangeArrowheads="1"/>
          </p:cNvPicPr>
          <p:nvPr/>
        </p:nvPicPr>
        <p:blipFill>
          <a:blip r:embed="rId4" cstate="print"/>
          <a:srcRect/>
          <a:stretch>
            <a:fillRect/>
          </a:stretch>
        </p:blipFill>
        <p:spPr bwMode="auto">
          <a:xfrm>
            <a:off x="457200" y="1752600"/>
            <a:ext cx="2895600" cy="3860396"/>
          </a:xfrm>
          <a:prstGeom prst="rect">
            <a:avLst/>
          </a:prstGeom>
          <a:noFill/>
          <a:ln w="12700" algn="in">
            <a:solidFill>
              <a:srgbClr val="000000"/>
            </a:solidFill>
            <a:miter lim="800000"/>
            <a:headEnd/>
            <a:tailEnd/>
          </a:ln>
          <a:effectLst/>
        </p:spPr>
      </p:pic>
      <p:pic>
        <p:nvPicPr>
          <p:cNvPr id="9220" name="Picture 4" descr="unbridled spirit 2"/>
          <p:cNvPicPr>
            <a:picLocks noChangeAspect="1" noChangeArrowheads="1"/>
          </p:cNvPicPr>
          <p:nvPr/>
        </p:nvPicPr>
        <p:blipFill>
          <a:blip r:embed="rId5" cstate="print"/>
          <a:srcRect/>
          <a:stretch>
            <a:fillRect/>
          </a:stretch>
        </p:blipFill>
        <p:spPr bwMode="auto">
          <a:xfrm>
            <a:off x="457200" y="5638800"/>
            <a:ext cx="3000375" cy="933450"/>
          </a:xfrm>
          <a:prstGeom prst="rect">
            <a:avLst/>
          </a:prstGeom>
          <a:noFill/>
          <a:ln w="9525" algn="in">
            <a:noFill/>
            <a:miter lim="800000"/>
            <a:headEnd/>
            <a:tailEnd/>
          </a:ln>
          <a:effectLst/>
        </p:spPr>
      </p:pic>
      <p:pic>
        <p:nvPicPr>
          <p:cNvPr id="9221" name="Picture 5" descr="logoTRansp1"/>
          <p:cNvPicPr>
            <a:picLocks noChangeAspect="1" noChangeArrowheads="1"/>
          </p:cNvPicPr>
          <p:nvPr/>
        </p:nvPicPr>
        <p:blipFill>
          <a:blip r:embed="rId6" cstate="print"/>
          <a:srcRect/>
          <a:stretch>
            <a:fillRect/>
          </a:stretch>
        </p:blipFill>
        <p:spPr bwMode="auto">
          <a:xfrm>
            <a:off x="457200" y="152400"/>
            <a:ext cx="1387475" cy="1466850"/>
          </a:xfrm>
          <a:prstGeom prst="rect">
            <a:avLst/>
          </a:prstGeom>
          <a:noFill/>
          <a:ln w="9525" algn="in">
            <a:noFill/>
            <a:miter lim="800000"/>
            <a:headEnd/>
            <a:tailEnd/>
          </a:ln>
          <a:effectLst/>
        </p:spPr>
      </p:pic>
      <p:sp>
        <p:nvSpPr>
          <p:cNvPr id="8" name="TextBox 7"/>
          <p:cNvSpPr txBox="1"/>
          <p:nvPr/>
        </p:nvSpPr>
        <p:spPr>
          <a:xfrm>
            <a:off x="3581400" y="3962400"/>
            <a:ext cx="5410200" cy="2590800"/>
          </a:xfrm>
          <a:prstGeom prst="rect">
            <a:avLst/>
          </a:prstGeom>
          <a:noFill/>
        </p:spPr>
        <p:txBody>
          <a:bodyPr wrap="square" rtlCol="0">
            <a:normAutofit fontScale="92500" lnSpcReduction="10000"/>
          </a:bodyPr>
          <a:lstStyle/>
          <a:p>
            <a:r>
              <a:rPr lang="en-US" dirty="0" smtClean="0">
                <a:solidFill>
                  <a:prstClr val="black"/>
                </a:solidFill>
              </a:rPr>
              <a:t>Family, friends and co-workers gathered on October 15, 2010 at a sign unveiling naming the newly constructed bridge on KY 1494 in Bullitt County in David Arnold’s memory. He was Superintendent II of our Bullitt County Unit when he passed away on Thanksgiving morning 2009 at the age of 33. He had been employed by the Transportation Cabinet since August of 2002. Vehicles lined the roadway as employees from across the district joined with David’s family to dedicate the bridge on Beech Grove Road in remembrance of his hard work and dedication.</a:t>
            </a:r>
            <a:endParaRPr lang="en-US" dirty="0">
              <a:solidFill>
                <a:prstClr val="black"/>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ST. HELENS BRIDGE </a:t>
            </a:r>
            <a:br>
              <a:rPr lang="en-US" dirty="0" smtClean="0"/>
            </a:br>
            <a:r>
              <a:rPr lang="en-US" dirty="0" smtClean="0"/>
              <a:t>REPLACEMENT PROJECT</a:t>
            </a:r>
            <a:endParaRPr lang="en-US" dirty="0"/>
          </a:p>
        </p:txBody>
      </p:sp>
      <p:pic>
        <p:nvPicPr>
          <p:cNvPr id="1028" name="Picture 4" descr="C:\Users\min.jiang\Desktop\IMG_0740.JPG"/>
          <p:cNvPicPr>
            <a:picLocks noChangeAspect="1" noChangeArrowheads="1"/>
          </p:cNvPicPr>
          <p:nvPr/>
        </p:nvPicPr>
        <p:blipFill>
          <a:blip r:embed="rId3" cstate="print"/>
          <a:srcRect/>
          <a:stretch>
            <a:fillRect/>
          </a:stretch>
        </p:blipFill>
        <p:spPr bwMode="auto">
          <a:xfrm>
            <a:off x="3048000" y="3548062"/>
            <a:ext cx="2889250" cy="21669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Subtitle 2"/>
          <p:cNvSpPr>
            <a:spLocks noGrp="1"/>
          </p:cNvSpPr>
          <p:nvPr>
            <p:ph type="subTitle" idx="1"/>
          </p:nvPr>
        </p:nvSpPr>
        <p:spPr>
          <a:xfrm>
            <a:off x="1295400" y="3124200"/>
            <a:ext cx="6400800" cy="3657600"/>
          </a:xfrm>
        </p:spPr>
        <p:txBody>
          <a:bodyPr>
            <a:normAutofit lnSpcReduction="10000"/>
          </a:bodyPr>
          <a:lstStyle/>
          <a:p>
            <a:r>
              <a:rPr lang="en-US"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ITEM # 10-295.00</a:t>
            </a:r>
          </a:p>
          <a:p>
            <a:endParaRPr lang="en-US"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a:p>
            <a:endParaRPr lang="en-US"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a:p>
            <a:endParaRPr lang="en-US"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a:p>
            <a:endParaRPr lang="en-US"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a:p>
            <a:endParaRPr lang="en-US"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a:p>
            <a:r>
              <a:rPr lang="en-US"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LEE COUNTY</a:t>
            </a:r>
          </a:p>
          <a:p>
            <a:r>
              <a:rPr lang="en-US"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KY 52</a:t>
            </a:r>
          </a:p>
          <a:p>
            <a:endParaRPr lang="en-US"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7467600" cy="1143000"/>
          </a:xfrm>
        </p:spPr>
        <p:txBody>
          <a:bodyPr/>
          <a:lstStyle/>
          <a:p>
            <a:r>
              <a:rPr lang="en-US" dirty="0" smtClean="0"/>
              <a:t>Timeline</a:t>
            </a:r>
            <a:endParaRPr lang="en-US" dirty="0"/>
          </a:p>
        </p:txBody>
      </p:sp>
      <p:sp>
        <p:nvSpPr>
          <p:cNvPr id="6" name="Freeform 5"/>
          <p:cNvSpPr/>
          <p:nvPr/>
        </p:nvSpPr>
        <p:spPr>
          <a:xfrm>
            <a:off x="228600" y="1676400"/>
            <a:ext cx="8597735" cy="4156363"/>
          </a:xfrm>
          <a:custGeom>
            <a:avLst/>
            <a:gdLst>
              <a:gd name="connsiteX0" fmla="*/ 0 w 8597735"/>
              <a:gd name="connsiteY0" fmla="*/ 783771 h 4156363"/>
              <a:gd name="connsiteX1" fmla="*/ 1484415 w 8597735"/>
              <a:gd name="connsiteY1" fmla="*/ 261257 h 4156363"/>
              <a:gd name="connsiteX2" fmla="*/ 3170711 w 8597735"/>
              <a:gd name="connsiteY2" fmla="*/ 2351314 h 4156363"/>
              <a:gd name="connsiteX3" fmla="*/ 6377049 w 8597735"/>
              <a:gd name="connsiteY3" fmla="*/ 2505693 h 4156363"/>
              <a:gd name="connsiteX4" fmla="*/ 8205849 w 8597735"/>
              <a:gd name="connsiteY4" fmla="*/ 3883231 h 4156363"/>
              <a:gd name="connsiteX5" fmla="*/ 8597735 w 8597735"/>
              <a:gd name="connsiteY5" fmla="*/ 4144488 h 415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7735" h="4156363">
                <a:moveTo>
                  <a:pt x="0" y="783771"/>
                </a:moveTo>
                <a:cubicBezTo>
                  <a:pt x="477981" y="391885"/>
                  <a:pt x="955963" y="0"/>
                  <a:pt x="1484415" y="261257"/>
                </a:cubicBezTo>
                <a:cubicBezTo>
                  <a:pt x="2012867" y="522514"/>
                  <a:pt x="2355272" y="1977241"/>
                  <a:pt x="3170711" y="2351314"/>
                </a:cubicBezTo>
                <a:cubicBezTo>
                  <a:pt x="3986150" y="2725387"/>
                  <a:pt x="5537859" y="2250374"/>
                  <a:pt x="6377049" y="2505693"/>
                </a:cubicBezTo>
                <a:cubicBezTo>
                  <a:pt x="7216239" y="2761012"/>
                  <a:pt x="7835735" y="3610099"/>
                  <a:pt x="8205849" y="3883231"/>
                </a:cubicBezTo>
                <a:cubicBezTo>
                  <a:pt x="8575963" y="4156363"/>
                  <a:pt x="8586849" y="4150425"/>
                  <a:pt x="8597735" y="4144488"/>
                </a:cubicBezTo>
              </a:path>
            </a:pathLst>
          </a:custGeom>
          <a:ln w="762000">
            <a:solidFill>
              <a:schemeClr val="tx1"/>
            </a:solidFill>
          </a:ln>
          <a:scene3d>
            <a:camera prst="isometricOffAxis1Top">
              <a:rot lat="18444670" lon="21337913" rev="21583018"/>
            </a:camera>
            <a:lightRig rig="threePt" dir="t"/>
          </a:scene3d>
          <a:sp3d prstMaterial="matte"/>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7" name="Freeform 6"/>
          <p:cNvSpPr/>
          <p:nvPr/>
        </p:nvSpPr>
        <p:spPr>
          <a:xfrm>
            <a:off x="182088" y="1632857"/>
            <a:ext cx="8597735" cy="4156363"/>
          </a:xfrm>
          <a:custGeom>
            <a:avLst/>
            <a:gdLst>
              <a:gd name="connsiteX0" fmla="*/ 0 w 8597735"/>
              <a:gd name="connsiteY0" fmla="*/ 783771 h 4156363"/>
              <a:gd name="connsiteX1" fmla="*/ 1484415 w 8597735"/>
              <a:gd name="connsiteY1" fmla="*/ 261257 h 4156363"/>
              <a:gd name="connsiteX2" fmla="*/ 3170711 w 8597735"/>
              <a:gd name="connsiteY2" fmla="*/ 2351314 h 4156363"/>
              <a:gd name="connsiteX3" fmla="*/ 6377049 w 8597735"/>
              <a:gd name="connsiteY3" fmla="*/ 2505693 h 4156363"/>
              <a:gd name="connsiteX4" fmla="*/ 8205849 w 8597735"/>
              <a:gd name="connsiteY4" fmla="*/ 3883231 h 4156363"/>
              <a:gd name="connsiteX5" fmla="*/ 8597735 w 8597735"/>
              <a:gd name="connsiteY5" fmla="*/ 4144488 h 415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7735" h="4156363">
                <a:moveTo>
                  <a:pt x="0" y="783771"/>
                </a:moveTo>
                <a:cubicBezTo>
                  <a:pt x="477981" y="391885"/>
                  <a:pt x="955963" y="0"/>
                  <a:pt x="1484415" y="261257"/>
                </a:cubicBezTo>
                <a:cubicBezTo>
                  <a:pt x="2012867" y="522514"/>
                  <a:pt x="2355272" y="1977241"/>
                  <a:pt x="3170711" y="2351314"/>
                </a:cubicBezTo>
                <a:cubicBezTo>
                  <a:pt x="3986150" y="2725387"/>
                  <a:pt x="5537859" y="2250374"/>
                  <a:pt x="6377049" y="2505693"/>
                </a:cubicBezTo>
                <a:cubicBezTo>
                  <a:pt x="7216239" y="2761012"/>
                  <a:pt x="7835735" y="3610099"/>
                  <a:pt x="8205849" y="3883231"/>
                </a:cubicBezTo>
                <a:cubicBezTo>
                  <a:pt x="8575963" y="4156363"/>
                  <a:pt x="8586849" y="4150425"/>
                  <a:pt x="8597735" y="4144488"/>
                </a:cubicBezTo>
              </a:path>
            </a:pathLst>
          </a:custGeom>
          <a:ln w="88900" cmpd="dbl">
            <a:solidFill>
              <a:schemeClr val="bg1"/>
            </a:solidFill>
            <a:prstDash val="solid"/>
          </a:ln>
          <a:scene3d>
            <a:camera prst="isometricOffAxis1Top">
              <a:rot lat="18444670" lon="21337913" rev="21583018"/>
            </a:camera>
            <a:lightRig rig="threePt" dir="t"/>
          </a:scene3d>
          <a:sp3d prstMaterial="matte"/>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8" name="Oval 7"/>
          <p:cNvSpPr/>
          <p:nvPr/>
        </p:nvSpPr>
        <p:spPr>
          <a:xfrm>
            <a:off x="381000" y="2286000"/>
            <a:ext cx="609600" cy="533400"/>
          </a:xfrm>
          <a:prstGeom prst="ellipse">
            <a:avLst/>
          </a:prstGeom>
          <a:solidFill>
            <a:srgbClr val="FF0000"/>
          </a:solidFill>
          <a:ln>
            <a:gradFill>
              <a:gsLst>
                <a:gs pos="0">
                  <a:srgbClr val="000082"/>
                </a:gs>
                <a:gs pos="30000">
                  <a:srgbClr val="66008F"/>
                </a:gs>
                <a:gs pos="64999">
                  <a:srgbClr val="BA0066"/>
                </a:gs>
                <a:gs pos="89999">
                  <a:srgbClr val="FF0000"/>
                </a:gs>
                <a:gs pos="100000">
                  <a:srgbClr val="FF8200"/>
                </a:gs>
              </a:gsLst>
              <a:lin ang="5400000" scaled="0"/>
            </a:gradFill>
          </a:ln>
          <a:effectLst>
            <a:innerShdw blurRad="63500" dist="50800" dir="13500000">
              <a:prstClr val="black">
                <a:alpha val="50000"/>
              </a:prstClr>
            </a:innerShdw>
          </a:effectLst>
          <a:scene3d>
            <a:camera prst="isometricTopUp"/>
            <a:lightRig rig="balanced" dir="t"/>
          </a:scene3d>
          <a:sp3d z="127000" contourW="12700">
            <a:bevelT w="12700"/>
            <a:contourClr>
              <a:schemeClr val="accent3"/>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1371600" y="2286000"/>
            <a:ext cx="609600" cy="533400"/>
          </a:xfrm>
          <a:prstGeom prst="ellipse">
            <a:avLst/>
          </a:prstGeom>
          <a:solidFill>
            <a:srgbClr val="FF0000"/>
          </a:solidFill>
          <a:ln>
            <a:gradFill>
              <a:gsLst>
                <a:gs pos="0">
                  <a:srgbClr val="000082"/>
                </a:gs>
                <a:gs pos="30000">
                  <a:srgbClr val="66008F"/>
                </a:gs>
                <a:gs pos="64999">
                  <a:srgbClr val="BA0066"/>
                </a:gs>
                <a:gs pos="89999">
                  <a:srgbClr val="FF0000"/>
                </a:gs>
                <a:gs pos="100000">
                  <a:srgbClr val="FF8200"/>
                </a:gs>
              </a:gsLst>
              <a:lin ang="5400000" scaled="0"/>
            </a:gradFill>
          </a:ln>
          <a:effectLst>
            <a:innerShdw blurRad="63500" dist="50800" dir="13500000">
              <a:prstClr val="black">
                <a:alpha val="50000"/>
              </a:prstClr>
            </a:innerShdw>
          </a:effectLst>
          <a:scene3d>
            <a:camera prst="isometricTopUp"/>
            <a:lightRig rig="balanced" dir="t"/>
          </a:scene3d>
          <a:sp3d z="127000" contourW="12700">
            <a:bevelT w="12700"/>
            <a:contourClr>
              <a:schemeClr val="accent3"/>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Oval 11"/>
          <p:cNvSpPr/>
          <p:nvPr/>
        </p:nvSpPr>
        <p:spPr>
          <a:xfrm>
            <a:off x="2057400" y="2819400"/>
            <a:ext cx="609600" cy="533400"/>
          </a:xfrm>
          <a:prstGeom prst="ellipse">
            <a:avLst/>
          </a:prstGeom>
          <a:solidFill>
            <a:srgbClr val="FF0000"/>
          </a:solidFill>
          <a:ln>
            <a:gradFill>
              <a:gsLst>
                <a:gs pos="0">
                  <a:srgbClr val="000082"/>
                </a:gs>
                <a:gs pos="30000">
                  <a:srgbClr val="66008F"/>
                </a:gs>
                <a:gs pos="64999">
                  <a:srgbClr val="BA0066"/>
                </a:gs>
                <a:gs pos="89999">
                  <a:srgbClr val="FF0000"/>
                </a:gs>
                <a:gs pos="100000">
                  <a:srgbClr val="FF8200"/>
                </a:gs>
              </a:gsLst>
              <a:lin ang="5400000" scaled="0"/>
            </a:gradFill>
          </a:ln>
          <a:effectLst>
            <a:innerShdw blurRad="63500" dist="50800" dir="13500000">
              <a:prstClr val="black">
                <a:alpha val="50000"/>
              </a:prstClr>
            </a:innerShdw>
          </a:effectLst>
          <a:scene3d>
            <a:camera prst="isometricTopUp"/>
            <a:lightRig rig="balanced" dir="t"/>
          </a:scene3d>
          <a:sp3d z="127000" contourW="12700">
            <a:bevelT w="12700"/>
            <a:contourClr>
              <a:schemeClr val="accent3"/>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2743200" y="3505200"/>
            <a:ext cx="609600" cy="533400"/>
          </a:xfrm>
          <a:prstGeom prst="ellipse">
            <a:avLst/>
          </a:prstGeom>
          <a:solidFill>
            <a:srgbClr val="FF0000"/>
          </a:solidFill>
          <a:ln>
            <a:gradFill>
              <a:gsLst>
                <a:gs pos="0">
                  <a:srgbClr val="000082"/>
                </a:gs>
                <a:gs pos="30000">
                  <a:srgbClr val="66008F"/>
                </a:gs>
                <a:gs pos="64999">
                  <a:srgbClr val="BA0066"/>
                </a:gs>
                <a:gs pos="89999">
                  <a:srgbClr val="FF0000"/>
                </a:gs>
                <a:gs pos="100000">
                  <a:srgbClr val="FF8200"/>
                </a:gs>
              </a:gsLst>
              <a:lin ang="5400000" scaled="0"/>
            </a:gradFill>
          </a:ln>
          <a:effectLst>
            <a:innerShdw blurRad="63500" dist="50800" dir="13500000">
              <a:prstClr val="black">
                <a:alpha val="50000"/>
              </a:prstClr>
            </a:innerShdw>
          </a:effectLst>
          <a:scene3d>
            <a:camera prst="isometricTopUp"/>
            <a:lightRig rig="balanced" dir="t"/>
          </a:scene3d>
          <a:sp3d z="127000" contourW="12700">
            <a:bevelT w="12700"/>
            <a:contourClr>
              <a:schemeClr val="accent3"/>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Oval 15"/>
          <p:cNvSpPr/>
          <p:nvPr/>
        </p:nvSpPr>
        <p:spPr>
          <a:xfrm>
            <a:off x="3581400" y="3733800"/>
            <a:ext cx="609600" cy="533400"/>
          </a:xfrm>
          <a:prstGeom prst="ellipse">
            <a:avLst/>
          </a:prstGeom>
          <a:solidFill>
            <a:srgbClr val="FF0000"/>
          </a:solidFill>
          <a:ln>
            <a:gradFill>
              <a:gsLst>
                <a:gs pos="0">
                  <a:srgbClr val="000082"/>
                </a:gs>
                <a:gs pos="30000">
                  <a:srgbClr val="66008F"/>
                </a:gs>
                <a:gs pos="64999">
                  <a:srgbClr val="BA0066"/>
                </a:gs>
                <a:gs pos="89999">
                  <a:srgbClr val="FF0000"/>
                </a:gs>
                <a:gs pos="100000">
                  <a:srgbClr val="FF8200"/>
                </a:gs>
              </a:gsLst>
              <a:lin ang="5400000" scaled="0"/>
            </a:gradFill>
          </a:ln>
          <a:effectLst>
            <a:innerShdw blurRad="63500" dist="50800" dir="13500000">
              <a:prstClr val="black">
                <a:alpha val="50000"/>
              </a:prstClr>
            </a:innerShdw>
          </a:effectLst>
          <a:scene3d>
            <a:camera prst="isometricTopUp"/>
            <a:lightRig rig="balanced" dir="t"/>
          </a:scene3d>
          <a:sp3d z="127000" contourW="12700">
            <a:bevelT w="12700"/>
            <a:contourClr>
              <a:schemeClr val="accent3"/>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Oval 16"/>
          <p:cNvSpPr/>
          <p:nvPr/>
        </p:nvSpPr>
        <p:spPr>
          <a:xfrm>
            <a:off x="4572000" y="3810000"/>
            <a:ext cx="609600" cy="533400"/>
          </a:xfrm>
          <a:prstGeom prst="ellipse">
            <a:avLst/>
          </a:prstGeom>
          <a:solidFill>
            <a:srgbClr val="FF0000"/>
          </a:solidFill>
          <a:ln>
            <a:gradFill>
              <a:gsLst>
                <a:gs pos="0">
                  <a:srgbClr val="000082"/>
                </a:gs>
                <a:gs pos="30000">
                  <a:srgbClr val="66008F"/>
                </a:gs>
                <a:gs pos="64999">
                  <a:srgbClr val="BA0066"/>
                </a:gs>
                <a:gs pos="89999">
                  <a:srgbClr val="FF0000"/>
                </a:gs>
                <a:gs pos="100000">
                  <a:srgbClr val="FF8200"/>
                </a:gs>
              </a:gsLst>
              <a:lin ang="5400000" scaled="0"/>
            </a:gradFill>
          </a:ln>
          <a:effectLst>
            <a:innerShdw blurRad="63500" dist="50800" dir="13500000">
              <a:prstClr val="black">
                <a:alpha val="50000"/>
              </a:prstClr>
            </a:innerShdw>
          </a:effectLst>
          <a:scene3d>
            <a:camera prst="isometricTopUp"/>
            <a:lightRig rig="balanced" dir="t"/>
          </a:scene3d>
          <a:sp3d z="127000" contourW="12700">
            <a:bevelT w="12700"/>
            <a:contourClr>
              <a:schemeClr val="accent3"/>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Oval 17"/>
          <p:cNvSpPr/>
          <p:nvPr/>
        </p:nvSpPr>
        <p:spPr>
          <a:xfrm>
            <a:off x="5562600" y="3886200"/>
            <a:ext cx="609600" cy="533400"/>
          </a:xfrm>
          <a:prstGeom prst="ellipse">
            <a:avLst/>
          </a:prstGeom>
          <a:solidFill>
            <a:srgbClr val="FF0000"/>
          </a:solidFill>
          <a:ln>
            <a:gradFill>
              <a:gsLst>
                <a:gs pos="0">
                  <a:srgbClr val="000082"/>
                </a:gs>
                <a:gs pos="30000">
                  <a:srgbClr val="66008F"/>
                </a:gs>
                <a:gs pos="64999">
                  <a:srgbClr val="BA0066"/>
                </a:gs>
                <a:gs pos="89999">
                  <a:srgbClr val="FF0000"/>
                </a:gs>
                <a:gs pos="100000">
                  <a:srgbClr val="FF8200"/>
                </a:gs>
              </a:gsLst>
              <a:lin ang="5400000" scaled="0"/>
            </a:gradFill>
          </a:ln>
          <a:effectLst>
            <a:innerShdw blurRad="63500" dist="50800" dir="13500000">
              <a:prstClr val="black">
                <a:alpha val="50000"/>
              </a:prstClr>
            </a:innerShdw>
          </a:effectLst>
          <a:scene3d>
            <a:camera prst="isometricTopUp"/>
            <a:lightRig rig="balanced" dir="t"/>
          </a:scene3d>
          <a:sp3d z="127000" contourW="12700">
            <a:bevelT w="12700"/>
            <a:contourClr>
              <a:schemeClr val="accent3"/>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Oval 18"/>
          <p:cNvSpPr/>
          <p:nvPr/>
        </p:nvSpPr>
        <p:spPr>
          <a:xfrm>
            <a:off x="6477000" y="4038600"/>
            <a:ext cx="609600" cy="533400"/>
          </a:xfrm>
          <a:prstGeom prst="ellipse">
            <a:avLst/>
          </a:prstGeom>
          <a:solidFill>
            <a:srgbClr val="FF0000"/>
          </a:solidFill>
          <a:ln>
            <a:gradFill>
              <a:gsLst>
                <a:gs pos="0">
                  <a:srgbClr val="000082"/>
                </a:gs>
                <a:gs pos="30000">
                  <a:srgbClr val="66008F"/>
                </a:gs>
                <a:gs pos="64999">
                  <a:srgbClr val="BA0066"/>
                </a:gs>
                <a:gs pos="89999">
                  <a:srgbClr val="FF0000"/>
                </a:gs>
                <a:gs pos="100000">
                  <a:srgbClr val="FF8200"/>
                </a:gs>
              </a:gsLst>
              <a:lin ang="5400000" scaled="0"/>
            </a:gradFill>
          </a:ln>
          <a:effectLst>
            <a:innerShdw blurRad="63500" dist="50800" dir="13500000">
              <a:prstClr val="black">
                <a:alpha val="50000"/>
              </a:prstClr>
            </a:innerShdw>
          </a:effectLst>
          <a:scene3d>
            <a:camera prst="isometricTopUp"/>
            <a:lightRig rig="balanced" dir="t"/>
          </a:scene3d>
          <a:sp3d z="127000" contourW="12700">
            <a:bevelT w="12700"/>
            <a:contourClr>
              <a:schemeClr val="accent3"/>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Oval 19"/>
          <p:cNvSpPr/>
          <p:nvPr/>
        </p:nvSpPr>
        <p:spPr>
          <a:xfrm>
            <a:off x="7315200" y="4343400"/>
            <a:ext cx="609600" cy="533400"/>
          </a:xfrm>
          <a:prstGeom prst="ellipse">
            <a:avLst/>
          </a:prstGeom>
          <a:solidFill>
            <a:srgbClr val="FF0000"/>
          </a:solidFill>
          <a:ln>
            <a:gradFill>
              <a:gsLst>
                <a:gs pos="0">
                  <a:srgbClr val="000082"/>
                </a:gs>
                <a:gs pos="30000">
                  <a:srgbClr val="66008F"/>
                </a:gs>
                <a:gs pos="64999">
                  <a:srgbClr val="BA0066"/>
                </a:gs>
                <a:gs pos="89999">
                  <a:srgbClr val="FF0000"/>
                </a:gs>
                <a:gs pos="100000">
                  <a:srgbClr val="FF8200"/>
                </a:gs>
              </a:gsLst>
              <a:lin ang="5400000" scaled="0"/>
            </a:gradFill>
          </a:ln>
          <a:effectLst>
            <a:innerShdw blurRad="63500" dist="50800" dir="13500000">
              <a:prstClr val="black">
                <a:alpha val="50000"/>
              </a:prstClr>
            </a:innerShdw>
          </a:effectLst>
          <a:scene3d>
            <a:camera prst="isometricTopUp"/>
            <a:lightRig rig="balanced" dir="t"/>
          </a:scene3d>
          <a:sp3d z="127000" contourW="12700">
            <a:bevelT w="12700"/>
            <a:contourClr>
              <a:schemeClr val="accent3"/>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Rectangular Callout 23"/>
          <p:cNvSpPr/>
          <p:nvPr/>
        </p:nvSpPr>
        <p:spPr>
          <a:xfrm>
            <a:off x="304800" y="1143000"/>
            <a:ext cx="1371600" cy="612648"/>
          </a:xfrm>
          <a:prstGeom prst="wedgeRectCallout">
            <a:avLst>
              <a:gd name="adj1" fmla="val -23431"/>
              <a:gd name="adj2" fmla="val 132282"/>
            </a:avLst>
          </a:prstGeom>
          <a:solidFill>
            <a:schemeClr val="tx1"/>
          </a:solidFill>
          <a:effectLst>
            <a:innerShdw blurRad="63500" dist="50800" dir="13500000">
              <a:prstClr val="black">
                <a:alpha val="50000"/>
              </a:prstClr>
            </a:innerShdw>
          </a:effectLst>
          <a:scene3d>
            <a:camera prst="orthographicFront"/>
            <a:lightRig rig="sunse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March 9</a:t>
            </a:r>
            <a:r>
              <a:rPr lang="en-US" baseline="30000" dirty="0" smtClean="0">
                <a:solidFill>
                  <a:prstClr val="white"/>
                </a:solidFill>
              </a:rPr>
              <a:t>th</a:t>
            </a:r>
            <a:r>
              <a:rPr lang="en-US" dirty="0" smtClean="0">
                <a:solidFill>
                  <a:prstClr val="white"/>
                </a:solidFill>
              </a:rPr>
              <a:t> </a:t>
            </a:r>
          </a:p>
          <a:p>
            <a:pPr algn="ctr"/>
            <a:r>
              <a:rPr lang="en-US" dirty="0" smtClean="0">
                <a:solidFill>
                  <a:prstClr val="white"/>
                </a:solidFill>
              </a:rPr>
              <a:t>Survey</a:t>
            </a:r>
            <a:endParaRPr lang="en-US" dirty="0">
              <a:solidFill>
                <a:prstClr val="white"/>
              </a:solidFill>
            </a:endParaRPr>
          </a:p>
        </p:txBody>
      </p:sp>
      <p:sp>
        <p:nvSpPr>
          <p:cNvPr id="25" name="Rectangular Callout 24"/>
          <p:cNvSpPr/>
          <p:nvPr/>
        </p:nvSpPr>
        <p:spPr>
          <a:xfrm>
            <a:off x="1981200" y="1295400"/>
            <a:ext cx="1371600" cy="612648"/>
          </a:xfrm>
          <a:prstGeom prst="wedgeRectCallout">
            <a:avLst>
              <a:gd name="adj1" fmla="val -57197"/>
              <a:gd name="adj2" fmla="val 114835"/>
            </a:avLst>
          </a:prstGeom>
          <a:solidFill>
            <a:schemeClr val="tx1"/>
          </a:solidFill>
          <a:effectLst>
            <a:innerShdw blurRad="63500" dist="50800" dir="13500000">
              <a:prstClr val="black">
                <a:alpha val="50000"/>
              </a:prstClr>
            </a:innerShdw>
          </a:effectLst>
          <a:scene3d>
            <a:camera prst="orthographicFront"/>
            <a:lightRig rig="sunse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March 16</a:t>
            </a:r>
            <a:r>
              <a:rPr lang="en-US" baseline="30000" dirty="0" smtClean="0">
                <a:solidFill>
                  <a:prstClr val="white"/>
                </a:solidFill>
              </a:rPr>
              <a:t>th</a:t>
            </a:r>
            <a:r>
              <a:rPr lang="en-US" dirty="0" smtClean="0">
                <a:solidFill>
                  <a:prstClr val="white"/>
                </a:solidFill>
              </a:rPr>
              <a:t> </a:t>
            </a:r>
          </a:p>
          <a:p>
            <a:pPr algn="ctr"/>
            <a:r>
              <a:rPr lang="en-US" dirty="0" smtClean="0">
                <a:solidFill>
                  <a:prstClr val="white"/>
                </a:solidFill>
              </a:rPr>
              <a:t>Drilling</a:t>
            </a:r>
            <a:endParaRPr lang="en-US" dirty="0">
              <a:solidFill>
                <a:prstClr val="white"/>
              </a:solidFill>
            </a:endParaRPr>
          </a:p>
        </p:txBody>
      </p:sp>
      <p:sp>
        <p:nvSpPr>
          <p:cNvPr id="26" name="Rectangular Callout 25"/>
          <p:cNvSpPr/>
          <p:nvPr/>
        </p:nvSpPr>
        <p:spPr>
          <a:xfrm>
            <a:off x="2895600" y="2057400"/>
            <a:ext cx="1981200" cy="838200"/>
          </a:xfrm>
          <a:prstGeom prst="wedgeRectCallout">
            <a:avLst>
              <a:gd name="adj1" fmla="val -38348"/>
              <a:gd name="adj2" fmla="val 121031"/>
            </a:avLst>
          </a:prstGeom>
          <a:solidFill>
            <a:schemeClr val="tx1"/>
          </a:solidFill>
          <a:effectLst>
            <a:innerShdw blurRad="63500" dist="50800" dir="13500000">
              <a:prstClr val="black">
                <a:alpha val="50000"/>
              </a:prstClr>
            </a:innerShdw>
          </a:effectLst>
          <a:scene3d>
            <a:camera prst="orthographicFront"/>
            <a:lightRig rig="sunse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April 3</a:t>
            </a:r>
            <a:r>
              <a:rPr lang="en-US" baseline="30000" dirty="0" smtClean="0">
                <a:solidFill>
                  <a:prstClr val="white"/>
                </a:solidFill>
              </a:rPr>
              <a:t>rd</a:t>
            </a:r>
            <a:r>
              <a:rPr lang="en-US" dirty="0" smtClean="0">
                <a:solidFill>
                  <a:prstClr val="white"/>
                </a:solidFill>
              </a:rPr>
              <a:t>  </a:t>
            </a:r>
          </a:p>
          <a:p>
            <a:pPr algn="ctr"/>
            <a:r>
              <a:rPr lang="en-US" dirty="0" smtClean="0">
                <a:solidFill>
                  <a:prstClr val="white"/>
                </a:solidFill>
              </a:rPr>
              <a:t>Contacted Utility Owners</a:t>
            </a:r>
            <a:endParaRPr lang="en-US" dirty="0">
              <a:solidFill>
                <a:prstClr val="white"/>
              </a:solidFill>
            </a:endParaRPr>
          </a:p>
        </p:txBody>
      </p:sp>
      <p:sp>
        <p:nvSpPr>
          <p:cNvPr id="27" name="Rectangular Callout 26"/>
          <p:cNvSpPr/>
          <p:nvPr/>
        </p:nvSpPr>
        <p:spPr>
          <a:xfrm>
            <a:off x="76200" y="3733800"/>
            <a:ext cx="2133600" cy="838200"/>
          </a:xfrm>
          <a:prstGeom prst="wedgeRectCallout">
            <a:avLst>
              <a:gd name="adj1" fmla="val 48431"/>
              <a:gd name="adj2" fmla="val -117140"/>
            </a:avLst>
          </a:prstGeom>
          <a:solidFill>
            <a:schemeClr val="tx1"/>
          </a:solidFill>
          <a:effectLst>
            <a:innerShdw blurRad="63500" dist="50800" dir="13500000">
              <a:prstClr val="black">
                <a:alpha val="50000"/>
              </a:prstClr>
            </a:innerShdw>
          </a:effectLst>
          <a:scene3d>
            <a:camera prst="orthographicFront"/>
            <a:lightRig rig="sunse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March 25</a:t>
            </a:r>
            <a:r>
              <a:rPr lang="en-US" baseline="30000" dirty="0" smtClean="0">
                <a:solidFill>
                  <a:prstClr val="white"/>
                </a:solidFill>
              </a:rPr>
              <a:t>th</a:t>
            </a:r>
            <a:endParaRPr lang="en-US" dirty="0" smtClean="0">
              <a:solidFill>
                <a:prstClr val="white"/>
              </a:solidFill>
            </a:endParaRPr>
          </a:p>
          <a:p>
            <a:pPr algn="ctr"/>
            <a:r>
              <a:rPr lang="en-US" dirty="0" smtClean="0">
                <a:solidFill>
                  <a:prstClr val="white"/>
                </a:solidFill>
              </a:rPr>
              <a:t>Contacted Property Owners</a:t>
            </a:r>
            <a:endParaRPr lang="en-US" dirty="0">
              <a:solidFill>
                <a:prstClr val="white"/>
              </a:solidFill>
            </a:endParaRPr>
          </a:p>
        </p:txBody>
      </p:sp>
      <p:sp>
        <p:nvSpPr>
          <p:cNvPr id="28" name="Rectangular Callout 27"/>
          <p:cNvSpPr/>
          <p:nvPr/>
        </p:nvSpPr>
        <p:spPr>
          <a:xfrm>
            <a:off x="1524000" y="4724400"/>
            <a:ext cx="1752600" cy="838200"/>
          </a:xfrm>
          <a:prstGeom prst="wedgeRectCallout">
            <a:avLst>
              <a:gd name="adj1" fmla="val 70001"/>
              <a:gd name="adj2" fmla="val -132725"/>
            </a:avLst>
          </a:prstGeom>
          <a:solidFill>
            <a:schemeClr val="tx1"/>
          </a:solidFill>
          <a:effectLst>
            <a:innerShdw blurRad="63500" dist="50800" dir="13500000">
              <a:prstClr val="black">
                <a:alpha val="50000"/>
              </a:prstClr>
            </a:innerShdw>
          </a:effectLst>
          <a:scene3d>
            <a:camera prst="orthographicFront"/>
            <a:lightRig rig="sunse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April 8</a:t>
            </a:r>
            <a:r>
              <a:rPr lang="en-US" baseline="30000" dirty="0" smtClean="0">
                <a:solidFill>
                  <a:prstClr val="white"/>
                </a:solidFill>
              </a:rPr>
              <a:t>th</a:t>
            </a:r>
            <a:r>
              <a:rPr lang="en-US" dirty="0" smtClean="0">
                <a:solidFill>
                  <a:prstClr val="white"/>
                </a:solidFill>
              </a:rPr>
              <a:t> </a:t>
            </a:r>
          </a:p>
          <a:p>
            <a:pPr algn="ctr"/>
            <a:r>
              <a:rPr lang="en-US" dirty="0" smtClean="0">
                <a:solidFill>
                  <a:prstClr val="white"/>
                </a:solidFill>
              </a:rPr>
              <a:t>Geotech</a:t>
            </a:r>
            <a:r>
              <a:rPr lang="en-US" dirty="0" smtClean="0">
                <a:solidFill>
                  <a:prstClr val="white"/>
                </a:solidFill>
              </a:rPr>
              <a:t> Report Issued</a:t>
            </a:r>
            <a:endParaRPr lang="en-US" dirty="0">
              <a:solidFill>
                <a:prstClr val="white"/>
              </a:solidFill>
            </a:endParaRPr>
          </a:p>
        </p:txBody>
      </p:sp>
      <p:sp>
        <p:nvSpPr>
          <p:cNvPr id="29" name="Rectangular Callout 28"/>
          <p:cNvSpPr/>
          <p:nvPr/>
        </p:nvSpPr>
        <p:spPr>
          <a:xfrm>
            <a:off x="5029200" y="2438400"/>
            <a:ext cx="1600200" cy="841248"/>
          </a:xfrm>
          <a:prstGeom prst="wedgeRectCallout">
            <a:avLst>
              <a:gd name="adj1" fmla="val -55836"/>
              <a:gd name="adj2" fmla="val 112371"/>
            </a:avLst>
          </a:prstGeom>
          <a:solidFill>
            <a:schemeClr val="tx1"/>
          </a:solidFill>
          <a:effectLst>
            <a:innerShdw blurRad="63500" dist="50800" dir="13500000">
              <a:prstClr val="black">
                <a:alpha val="50000"/>
              </a:prstClr>
            </a:innerShdw>
          </a:effectLst>
          <a:scene3d>
            <a:camera prst="orthographicFront"/>
            <a:lightRig rig="sunse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April 9</a:t>
            </a:r>
            <a:r>
              <a:rPr lang="en-US" baseline="30000" dirty="0" smtClean="0">
                <a:solidFill>
                  <a:prstClr val="white"/>
                </a:solidFill>
              </a:rPr>
              <a:t>th</a:t>
            </a:r>
            <a:r>
              <a:rPr lang="en-US" dirty="0" smtClean="0">
                <a:solidFill>
                  <a:prstClr val="white"/>
                </a:solidFill>
              </a:rPr>
              <a:t>, ROW Certification</a:t>
            </a:r>
            <a:endParaRPr lang="en-US" dirty="0">
              <a:solidFill>
                <a:prstClr val="white"/>
              </a:solidFill>
            </a:endParaRPr>
          </a:p>
        </p:txBody>
      </p:sp>
      <p:sp>
        <p:nvSpPr>
          <p:cNvPr id="30" name="Rectangular Callout 29"/>
          <p:cNvSpPr/>
          <p:nvPr/>
        </p:nvSpPr>
        <p:spPr>
          <a:xfrm>
            <a:off x="3657600" y="4648200"/>
            <a:ext cx="1905000" cy="914400"/>
          </a:xfrm>
          <a:prstGeom prst="wedgeRectCallout">
            <a:avLst>
              <a:gd name="adj1" fmla="val 53453"/>
              <a:gd name="adj2" fmla="val -104684"/>
            </a:avLst>
          </a:prstGeom>
          <a:solidFill>
            <a:schemeClr val="tx1"/>
          </a:solidFill>
          <a:effectLst>
            <a:innerShdw blurRad="63500" dist="50800" dir="13500000">
              <a:prstClr val="black">
                <a:alpha val="50000"/>
              </a:prstClr>
            </a:innerShdw>
          </a:effectLst>
          <a:scene3d>
            <a:camera prst="orthographicFront"/>
            <a:lightRig rig="sunse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April 9</a:t>
            </a:r>
            <a:r>
              <a:rPr lang="en-US" baseline="30000" dirty="0" smtClean="0">
                <a:solidFill>
                  <a:prstClr val="white"/>
                </a:solidFill>
              </a:rPr>
              <a:t>th</a:t>
            </a:r>
            <a:endParaRPr lang="en-US" dirty="0">
              <a:solidFill>
                <a:prstClr val="white"/>
              </a:solidFill>
            </a:endParaRPr>
          </a:p>
          <a:p>
            <a:pPr algn="ctr"/>
            <a:r>
              <a:rPr lang="en-US" dirty="0" smtClean="0">
                <a:solidFill>
                  <a:prstClr val="white"/>
                </a:solidFill>
              </a:rPr>
              <a:t>Roadway Plans Submitted</a:t>
            </a:r>
          </a:p>
        </p:txBody>
      </p:sp>
      <p:sp>
        <p:nvSpPr>
          <p:cNvPr id="31" name="Rectangular Callout 30"/>
          <p:cNvSpPr/>
          <p:nvPr/>
        </p:nvSpPr>
        <p:spPr>
          <a:xfrm>
            <a:off x="7010400" y="2590800"/>
            <a:ext cx="1371600" cy="917448"/>
          </a:xfrm>
          <a:prstGeom prst="wedgeRectCallout">
            <a:avLst>
              <a:gd name="adj1" fmla="val -57197"/>
              <a:gd name="adj2" fmla="val 108982"/>
            </a:avLst>
          </a:prstGeom>
          <a:solidFill>
            <a:schemeClr val="tx1"/>
          </a:solidFill>
          <a:effectLst>
            <a:innerShdw blurRad="63500" dist="50800" dir="13500000">
              <a:prstClr val="black">
                <a:alpha val="50000"/>
              </a:prstClr>
            </a:innerShdw>
          </a:effectLst>
          <a:scene3d>
            <a:camera prst="orthographicFront"/>
            <a:lightRig rig="sunse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April 20</a:t>
            </a:r>
            <a:r>
              <a:rPr lang="en-US" baseline="30000" dirty="0" smtClean="0">
                <a:solidFill>
                  <a:prstClr val="white"/>
                </a:solidFill>
              </a:rPr>
              <a:t>th</a:t>
            </a:r>
            <a:r>
              <a:rPr lang="en-US" dirty="0" smtClean="0">
                <a:solidFill>
                  <a:prstClr val="white"/>
                </a:solidFill>
              </a:rPr>
              <a:t>, CE Completed</a:t>
            </a:r>
            <a:endParaRPr lang="en-US" dirty="0">
              <a:solidFill>
                <a:prstClr val="white"/>
              </a:solidFill>
            </a:endParaRPr>
          </a:p>
        </p:txBody>
      </p:sp>
      <p:sp>
        <p:nvSpPr>
          <p:cNvPr id="32" name="Oval 31"/>
          <p:cNvSpPr/>
          <p:nvPr/>
        </p:nvSpPr>
        <p:spPr>
          <a:xfrm>
            <a:off x="8077200" y="4876800"/>
            <a:ext cx="609600" cy="533400"/>
          </a:xfrm>
          <a:prstGeom prst="ellipse">
            <a:avLst/>
          </a:prstGeom>
          <a:solidFill>
            <a:srgbClr val="FF0000"/>
          </a:solidFill>
          <a:ln>
            <a:gradFill>
              <a:gsLst>
                <a:gs pos="0">
                  <a:srgbClr val="000082"/>
                </a:gs>
                <a:gs pos="30000">
                  <a:srgbClr val="66008F"/>
                </a:gs>
                <a:gs pos="64999">
                  <a:srgbClr val="BA0066"/>
                </a:gs>
                <a:gs pos="89999">
                  <a:srgbClr val="FF0000"/>
                </a:gs>
                <a:gs pos="100000">
                  <a:srgbClr val="FF8200"/>
                </a:gs>
              </a:gsLst>
              <a:lin ang="5400000" scaled="0"/>
            </a:gradFill>
          </a:ln>
          <a:effectLst>
            <a:innerShdw blurRad="63500" dist="50800" dir="13500000">
              <a:prstClr val="black">
                <a:alpha val="50000"/>
              </a:prstClr>
            </a:innerShdw>
          </a:effectLst>
          <a:scene3d>
            <a:camera prst="isometricTopUp"/>
            <a:lightRig rig="balanced" dir="t"/>
          </a:scene3d>
          <a:sp3d z="127000" contourW="12700">
            <a:bevelT w="12700"/>
            <a:contourClr>
              <a:schemeClr val="accent3"/>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Rectangular Callout 32"/>
          <p:cNvSpPr/>
          <p:nvPr/>
        </p:nvSpPr>
        <p:spPr>
          <a:xfrm>
            <a:off x="5715000" y="4876800"/>
            <a:ext cx="1752600" cy="838200"/>
          </a:xfrm>
          <a:prstGeom prst="wedgeRectCallout">
            <a:avLst>
              <a:gd name="adj1" fmla="val 43575"/>
              <a:gd name="adj2" fmla="val -81721"/>
            </a:avLst>
          </a:prstGeom>
          <a:solidFill>
            <a:schemeClr val="tx1"/>
          </a:solidFill>
          <a:effectLst>
            <a:innerShdw blurRad="63500" dist="50800" dir="13500000">
              <a:prstClr val="black">
                <a:alpha val="50000"/>
              </a:prstClr>
            </a:innerShdw>
          </a:effectLst>
          <a:scene3d>
            <a:camera prst="orthographicFront"/>
            <a:lightRig rig="sunse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April 24th</a:t>
            </a:r>
          </a:p>
          <a:p>
            <a:pPr algn="ctr"/>
            <a:r>
              <a:rPr lang="en-US" dirty="0" smtClean="0">
                <a:solidFill>
                  <a:prstClr val="white"/>
                </a:solidFill>
              </a:rPr>
              <a:t>Project Let to Construction</a:t>
            </a:r>
            <a:endParaRPr lang="en-US" dirty="0">
              <a:solidFill>
                <a:prstClr val="white"/>
              </a:solidFill>
            </a:endParaRPr>
          </a:p>
        </p:txBody>
      </p:sp>
      <p:sp>
        <p:nvSpPr>
          <p:cNvPr id="34" name="Rectangular Callout 33"/>
          <p:cNvSpPr/>
          <p:nvPr/>
        </p:nvSpPr>
        <p:spPr>
          <a:xfrm>
            <a:off x="6400800" y="5867400"/>
            <a:ext cx="1752600" cy="838200"/>
          </a:xfrm>
          <a:prstGeom prst="wedgeRectCallout">
            <a:avLst>
              <a:gd name="adj1" fmla="val 55772"/>
              <a:gd name="adj2" fmla="val -124224"/>
            </a:avLst>
          </a:prstGeom>
          <a:solidFill>
            <a:schemeClr val="tx1"/>
          </a:solidFill>
          <a:effectLst>
            <a:innerShdw blurRad="63500" dist="50800" dir="13500000">
              <a:prstClr val="black">
                <a:alpha val="50000"/>
              </a:prstClr>
            </a:innerShdw>
          </a:effectLst>
          <a:scene3d>
            <a:camera prst="orthographicFront"/>
            <a:lightRig rig="sunse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April 27</a:t>
            </a:r>
            <a:r>
              <a:rPr lang="en-US" baseline="30000" dirty="0" smtClean="0">
                <a:solidFill>
                  <a:prstClr val="white"/>
                </a:solidFill>
              </a:rPr>
              <a:t>th</a:t>
            </a:r>
            <a:r>
              <a:rPr lang="en-US" dirty="0" smtClean="0">
                <a:solidFill>
                  <a:prstClr val="white"/>
                </a:solidFill>
              </a:rPr>
              <a:t> </a:t>
            </a:r>
          </a:p>
          <a:p>
            <a:pPr algn="ctr"/>
            <a:r>
              <a:rPr lang="en-US" dirty="0" smtClean="0">
                <a:solidFill>
                  <a:prstClr val="white"/>
                </a:solidFill>
              </a:rPr>
              <a:t>Utilities Relocated</a:t>
            </a:r>
            <a:endParaRPr lang="en-US" dirty="0">
              <a:solidFill>
                <a:prstClr val="white"/>
              </a:solidFill>
            </a:endParaRPr>
          </a:p>
        </p:txBody>
      </p:sp>
      <p:sp>
        <p:nvSpPr>
          <p:cNvPr id="36" name="Subtitle 2"/>
          <p:cNvSpPr txBox="1">
            <a:spLocks/>
          </p:cNvSpPr>
          <p:nvPr/>
        </p:nvSpPr>
        <p:spPr>
          <a:xfrm>
            <a:off x="7307344" y="280431"/>
            <a:ext cx="1600200" cy="682752"/>
          </a:xfrm>
          <a:prstGeom prst="rect">
            <a:avLst/>
          </a:prstGeom>
        </p:spPr>
        <p:txBody>
          <a:bodyPr vert="horz">
            <a:normAutofit fontScale="925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Clr>
                <a:srgbClr val="D34817"/>
              </a:buClr>
              <a:buFont typeface="Wingdings 2"/>
              <a:buNone/>
            </a:pPr>
            <a:r>
              <a:rPr lang="en-US" b="1" dirty="0" smtClean="0">
                <a:ln w="18000">
                  <a:solidFill>
                    <a:srgbClr val="9B2D1F">
                      <a:satMod val="140000"/>
                    </a:srgbClr>
                  </a:solidFill>
                  <a:prstDash val="solid"/>
                  <a:miter lim="800000"/>
                </a:ln>
                <a:solidFill>
                  <a:srgbClr val="FF0000"/>
                </a:solidFill>
                <a:effectLst>
                  <a:outerShdw blurRad="25500" dist="23000" dir="7020000" algn="tl">
                    <a:srgbClr val="000000">
                      <a:alpha val="50000"/>
                    </a:srgbClr>
                  </a:outerShdw>
                </a:effectLst>
              </a:rPr>
              <a:t>10-295.00</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863136"/>
          </a:xfrm>
        </p:spPr>
        <p:txBody>
          <a:bodyPr>
            <a:normAutofit fontScale="90000"/>
          </a:bodyPr>
          <a:lstStyle/>
          <a:p>
            <a:pPr algn="ctr"/>
            <a:r>
              <a:rPr lang="en-US" sz="4900" dirty="0" smtClean="0"/>
              <a:t>US 31-W WARREN COUNTY</a:t>
            </a:r>
            <a:r>
              <a:rPr lang="en-US" dirty="0" smtClean="0"/>
              <a:t/>
            </a:r>
            <a:br>
              <a:rPr lang="en-US" dirty="0" smtClean="0"/>
            </a:br>
            <a:endParaRPr lang="en-US" dirty="0"/>
          </a:p>
        </p:txBody>
      </p:sp>
      <p:sp>
        <p:nvSpPr>
          <p:cNvPr id="5" name="Rectangle 4"/>
          <p:cNvSpPr/>
          <p:nvPr/>
        </p:nvSpPr>
        <p:spPr>
          <a:xfrm>
            <a:off x="1729922" y="1752600"/>
            <a:ext cx="5827236" cy="646331"/>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3600" b="1" dirty="0" smtClean="0">
                <a:ln w="50800"/>
                <a:solidFill>
                  <a:schemeClr val="bg1">
                    <a:shade val="50000"/>
                  </a:schemeClr>
                </a:solidFill>
              </a:rPr>
              <a:t>Intersection Realignment</a:t>
            </a:r>
            <a:endParaRPr lang="en-US" sz="3600" b="1" cap="none" spc="0" dirty="0" smtClean="0">
              <a:ln w="50800"/>
              <a:solidFill>
                <a:schemeClr val="bg1">
                  <a:shade val="50000"/>
                </a:schemeClr>
              </a:solidFill>
              <a:effectLst/>
            </a:endParaRPr>
          </a:p>
        </p:txBody>
      </p:sp>
      <p:pic>
        <p:nvPicPr>
          <p:cNvPr id="8" name="Content Placeholder 7" descr="IMG_1128.JPG"/>
          <p:cNvPicPr>
            <a:picLocks noGrp="1" noChangeAspect="1"/>
          </p:cNvPicPr>
          <p:nvPr>
            <p:ph idx="1"/>
          </p:nvPr>
        </p:nvPicPr>
        <p:blipFill>
          <a:blip r:embed="rId3" cstate="print"/>
          <a:stretch>
            <a:fillRect/>
          </a:stretch>
        </p:blipFill>
        <p:spPr>
          <a:xfrm>
            <a:off x="1371600" y="1600200"/>
            <a:ext cx="6522508" cy="4891881"/>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US" dirty="0" smtClean="0"/>
              <a:t>EXISTING CONDITIONS</a:t>
            </a:r>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6096000" y="1295400"/>
            <a:ext cx="2819400" cy="2114550"/>
          </a:xfrm>
          <a:prstGeom prst="rect">
            <a:avLst/>
          </a:prstGeom>
          <a:ln w="88900" cap="sq" cmpd="thickThin">
            <a:solidFill>
              <a:srgbClr val="000000"/>
            </a:solidFill>
            <a:prstDash val="solid"/>
            <a:miter lim="800000"/>
          </a:ln>
          <a:effectLst>
            <a:innerShdw blurRad="76200">
              <a:srgbClr val="000000"/>
            </a:innerShdw>
          </a:effectLst>
        </p:spPr>
      </p:pic>
      <p:pic>
        <p:nvPicPr>
          <p:cNvPr id="2052" name="Picture 4"/>
          <p:cNvPicPr>
            <a:picLocks noChangeAspect="1" noChangeArrowheads="1"/>
          </p:cNvPicPr>
          <p:nvPr/>
        </p:nvPicPr>
        <p:blipFill>
          <a:blip r:embed="rId4" cstate="print"/>
          <a:srcRect/>
          <a:stretch>
            <a:fillRect/>
          </a:stretch>
        </p:blipFill>
        <p:spPr bwMode="auto">
          <a:xfrm>
            <a:off x="6248400" y="4704744"/>
            <a:ext cx="2590800" cy="1828800"/>
          </a:xfrm>
          <a:prstGeom prst="rect">
            <a:avLst/>
          </a:prstGeom>
          <a:ln w="88900" cap="sq" cmpd="thickThin">
            <a:solidFill>
              <a:srgbClr val="000000"/>
            </a:solidFill>
            <a:prstDash val="solid"/>
            <a:miter lim="800000"/>
          </a:ln>
          <a:effectLst>
            <a:innerShdw blurRad="76200">
              <a:srgbClr val="000000"/>
            </a:innerShdw>
          </a:effectLst>
        </p:spPr>
      </p:pic>
      <p:pic>
        <p:nvPicPr>
          <p:cNvPr id="2054" name="Picture 6"/>
          <p:cNvPicPr>
            <a:picLocks noChangeAspect="1" noChangeArrowheads="1"/>
          </p:cNvPicPr>
          <p:nvPr/>
        </p:nvPicPr>
        <p:blipFill>
          <a:blip r:embed="rId5" cstate="print"/>
          <a:srcRect t="24194" r="202"/>
          <a:stretch>
            <a:fillRect/>
          </a:stretch>
        </p:blipFill>
        <p:spPr bwMode="auto">
          <a:xfrm>
            <a:off x="3200400" y="1313718"/>
            <a:ext cx="2743200" cy="2083723"/>
          </a:xfrm>
          <a:prstGeom prst="rect">
            <a:avLst/>
          </a:prstGeom>
          <a:ln w="88900" cap="sq" cmpd="thickThin">
            <a:solidFill>
              <a:srgbClr val="000000"/>
            </a:solidFill>
            <a:prstDash val="solid"/>
            <a:miter lim="800000"/>
          </a:ln>
          <a:effectLst>
            <a:innerShdw blurRad="76200">
              <a:srgbClr val="000000"/>
            </a:innerShdw>
          </a:effectLst>
        </p:spPr>
      </p:pic>
      <p:pic>
        <p:nvPicPr>
          <p:cNvPr id="2055" name="Picture 7"/>
          <p:cNvPicPr>
            <a:picLocks noChangeAspect="1" noChangeArrowheads="1"/>
          </p:cNvPicPr>
          <p:nvPr/>
        </p:nvPicPr>
        <p:blipFill>
          <a:blip r:embed="rId6" cstate="print"/>
          <a:srcRect/>
          <a:stretch>
            <a:fillRect/>
          </a:stretch>
        </p:blipFill>
        <p:spPr bwMode="auto">
          <a:xfrm>
            <a:off x="228600" y="1295400"/>
            <a:ext cx="2844800" cy="2133600"/>
          </a:xfrm>
          <a:prstGeom prst="rect">
            <a:avLst/>
          </a:prstGeom>
          <a:ln w="88900" cap="sq" cmpd="thickThin">
            <a:solidFill>
              <a:srgbClr val="000000"/>
            </a:solidFill>
            <a:prstDash val="solid"/>
            <a:miter lim="800000"/>
          </a:ln>
          <a:effectLst>
            <a:innerShdw blurRad="76200">
              <a:srgbClr val="000000"/>
            </a:innerShdw>
          </a:effectLst>
        </p:spPr>
      </p:pic>
      <p:sp>
        <p:nvSpPr>
          <p:cNvPr id="12" name="TextBox 11"/>
          <p:cNvSpPr txBox="1"/>
          <p:nvPr/>
        </p:nvSpPr>
        <p:spPr>
          <a:xfrm>
            <a:off x="2168768" y="3447871"/>
            <a:ext cx="4689232" cy="1200329"/>
          </a:xfrm>
          <a:prstGeom prst="rect">
            <a:avLst/>
          </a:prstGeom>
          <a:noFill/>
        </p:spPr>
        <p:txBody>
          <a:bodyPr wrap="none" rtlCol="0">
            <a:spAutoFit/>
          </a:bodyPr>
          <a:lstStyle/>
          <a:p>
            <a:pPr algn="ctr"/>
            <a:r>
              <a:rPr lang="en-US" sz="2400" dirty="0" smtClean="0">
                <a:solidFill>
                  <a:prstClr val="black"/>
                </a:solidFill>
              </a:rPr>
              <a:t>Heavy rain and flooding between</a:t>
            </a:r>
          </a:p>
          <a:p>
            <a:pPr algn="ctr"/>
            <a:r>
              <a:rPr lang="en-US" sz="2400" dirty="0" smtClean="0">
                <a:solidFill>
                  <a:prstClr val="black"/>
                </a:solidFill>
              </a:rPr>
              <a:t>March 6</a:t>
            </a:r>
            <a:r>
              <a:rPr lang="en-US" sz="2400" baseline="30000" dirty="0" smtClean="0">
                <a:solidFill>
                  <a:prstClr val="black"/>
                </a:solidFill>
              </a:rPr>
              <a:t>th</a:t>
            </a:r>
            <a:r>
              <a:rPr lang="en-US" sz="2400" dirty="0" smtClean="0">
                <a:solidFill>
                  <a:prstClr val="black"/>
                </a:solidFill>
              </a:rPr>
              <a:t>-March 8</a:t>
            </a:r>
            <a:r>
              <a:rPr lang="en-US" sz="2400" baseline="30000" dirty="0" smtClean="0">
                <a:solidFill>
                  <a:prstClr val="black"/>
                </a:solidFill>
              </a:rPr>
              <a:t>th</a:t>
            </a:r>
            <a:endParaRPr lang="en-US" sz="2400" dirty="0">
              <a:solidFill>
                <a:prstClr val="black"/>
              </a:solidFill>
            </a:endParaRPr>
          </a:p>
          <a:p>
            <a:pPr algn="ctr"/>
            <a:r>
              <a:rPr lang="en-US" sz="2400" dirty="0" smtClean="0">
                <a:solidFill>
                  <a:prstClr val="black"/>
                </a:solidFill>
              </a:rPr>
              <a:t>caused the existing structure to collapse.</a:t>
            </a:r>
          </a:p>
        </p:txBody>
      </p:sp>
      <p:pic>
        <p:nvPicPr>
          <p:cNvPr id="3074" name="Picture 2" descr="https://scontent-ord1-1.xx.fbcdn.net/hphotos-xpt1/v/t1.0-9/1962588_776868675714513_1499543089177404153_n.jpg?oh=b19665a490ef76a105f80d759dc59416&amp;oe=5679AC5D"/>
          <p:cNvPicPr>
            <a:picLocks noChangeAspect="1" noChangeArrowheads="1"/>
          </p:cNvPicPr>
          <p:nvPr/>
        </p:nvPicPr>
        <p:blipFill>
          <a:blip r:embed="rId7" cstate="print"/>
          <a:srcRect/>
          <a:stretch>
            <a:fillRect/>
          </a:stretch>
        </p:blipFill>
        <p:spPr bwMode="auto">
          <a:xfrm>
            <a:off x="304800" y="4171344"/>
            <a:ext cx="1752600" cy="2336800"/>
          </a:xfrm>
          <a:prstGeom prst="rect">
            <a:avLst/>
          </a:prstGeom>
          <a:noFill/>
          <a:ln w="88900" cap="sq" cmpd="thickThin">
            <a:solidFill>
              <a:schemeClr val="tx1"/>
            </a:solidFill>
            <a:miter lim="800000"/>
          </a:ln>
        </p:spPr>
      </p:pic>
      <p:pic>
        <p:nvPicPr>
          <p:cNvPr id="3076" name="Picture 4" descr="https://scontent-ord1-1.xx.fbcdn.net/hphotos-xpf1/t31.0-8/11037666_777461062321941_2178440255503911400_o.jpg"/>
          <p:cNvPicPr>
            <a:picLocks noChangeAspect="1" noChangeArrowheads="1"/>
          </p:cNvPicPr>
          <p:nvPr/>
        </p:nvPicPr>
        <p:blipFill>
          <a:blip r:embed="rId8" cstate="print"/>
          <a:srcRect/>
          <a:stretch>
            <a:fillRect/>
          </a:stretch>
        </p:blipFill>
        <p:spPr bwMode="auto">
          <a:xfrm>
            <a:off x="2554325" y="4933344"/>
            <a:ext cx="3389275" cy="1619856"/>
          </a:xfrm>
          <a:prstGeom prst="rect">
            <a:avLst/>
          </a:prstGeom>
          <a:noFill/>
          <a:ln w="88900" cap="sq" cmpd="thickThin">
            <a:solidFill>
              <a:schemeClr val="tx1"/>
            </a:solidFill>
            <a:miter lim="800000"/>
          </a:ln>
        </p:spPr>
      </p:pic>
      <p:sp>
        <p:nvSpPr>
          <p:cNvPr id="10" name="Subtitle 2"/>
          <p:cNvSpPr txBox="1">
            <a:spLocks/>
          </p:cNvSpPr>
          <p:nvPr/>
        </p:nvSpPr>
        <p:spPr>
          <a:xfrm>
            <a:off x="7307344" y="280431"/>
            <a:ext cx="1600200" cy="682752"/>
          </a:xfrm>
          <a:prstGeom prst="rect">
            <a:avLst/>
          </a:prstGeom>
        </p:spPr>
        <p:txBody>
          <a:bodyPr vert="horz">
            <a:normAutofit fontScale="925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Clr>
                <a:srgbClr val="D34817"/>
              </a:buClr>
              <a:buFont typeface="Wingdings 2"/>
              <a:buNone/>
            </a:pPr>
            <a:r>
              <a:rPr lang="en-US" b="1" dirty="0" smtClean="0">
                <a:ln w="18000">
                  <a:solidFill>
                    <a:srgbClr val="9B2D1F">
                      <a:satMod val="140000"/>
                    </a:srgbClr>
                  </a:solidFill>
                  <a:prstDash val="solid"/>
                  <a:miter lim="800000"/>
                </a:ln>
                <a:solidFill>
                  <a:srgbClr val="FF0000"/>
                </a:solidFill>
                <a:effectLst>
                  <a:outerShdw blurRad="25500" dist="23000" dir="7020000" algn="tl">
                    <a:srgbClr val="000000">
                      <a:alpha val="50000"/>
                    </a:srgbClr>
                  </a:outerShdw>
                </a:effectLst>
              </a:rPr>
              <a:t>10-295.00</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772400" cy="1143000"/>
          </a:xfrm>
        </p:spPr>
        <p:txBody>
          <a:bodyPr/>
          <a:lstStyle/>
          <a:p>
            <a:r>
              <a:rPr lang="en-US" dirty="0" smtClean="0"/>
              <a:t>CONSTRUCTION</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5029200" y="4038600"/>
            <a:ext cx="3657600" cy="2286000"/>
          </a:xfrm>
          <a:prstGeom prst="rect">
            <a:avLst/>
          </a:prstGeom>
          <a:ln w="88900" cap="sq" cmpd="thickThin">
            <a:solidFill>
              <a:srgbClr val="000000"/>
            </a:solidFill>
            <a:prstDash val="solid"/>
            <a:miter lim="800000"/>
          </a:ln>
          <a:effectLst>
            <a:innerShdw blurRad="76200">
              <a:srgbClr val="000000"/>
            </a:innerShdw>
          </a:effectLst>
        </p:spPr>
      </p:pic>
      <p:pic>
        <p:nvPicPr>
          <p:cNvPr id="3079" name="Picture 7"/>
          <p:cNvPicPr>
            <a:picLocks noChangeAspect="1" noChangeArrowheads="1"/>
          </p:cNvPicPr>
          <p:nvPr/>
        </p:nvPicPr>
        <p:blipFill>
          <a:blip r:embed="rId4" cstate="print"/>
          <a:srcRect/>
          <a:stretch>
            <a:fillRect/>
          </a:stretch>
        </p:blipFill>
        <p:spPr bwMode="auto">
          <a:xfrm>
            <a:off x="609600" y="1371600"/>
            <a:ext cx="3352800" cy="2286000"/>
          </a:xfrm>
          <a:prstGeom prst="rect">
            <a:avLst/>
          </a:prstGeom>
          <a:ln w="88900" cap="sq" cmpd="thickThin">
            <a:solidFill>
              <a:srgbClr val="000000"/>
            </a:solidFill>
            <a:prstDash val="solid"/>
            <a:miter lim="800000"/>
          </a:ln>
          <a:effectLst>
            <a:innerShdw blurRad="76200">
              <a:srgbClr val="000000"/>
            </a:innerShdw>
          </a:effectLst>
        </p:spPr>
      </p:pic>
      <p:pic>
        <p:nvPicPr>
          <p:cNvPr id="2050" name="Picture 2" descr="https://scontent-ord1-1.xx.fbcdn.net/hphotos-xta1/t31.0-8/11270611_814404138627633_8878659302801750533_o.jpg"/>
          <p:cNvPicPr>
            <a:picLocks noChangeAspect="1" noChangeArrowheads="1"/>
          </p:cNvPicPr>
          <p:nvPr/>
        </p:nvPicPr>
        <p:blipFill>
          <a:blip r:embed="rId5" cstate="print"/>
          <a:srcRect/>
          <a:stretch>
            <a:fillRect/>
          </a:stretch>
        </p:blipFill>
        <p:spPr bwMode="auto">
          <a:xfrm>
            <a:off x="5460999" y="1295400"/>
            <a:ext cx="3225801" cy="2419351"/>
          </a:xfrm>
          <a:prstGeom prst="rect">
            <a:avLst/>
          </a:prstGeom>
          <a:noFill/>
          <a:ln w="88900" cap="sq" cmpd="thickThin">
            <a:solidFill>
              <a:schemeClr val="tx1"/>
            </a:solidFill>
            <a:miter lim="800000"/>
          </a:ln>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8896" r="4140"/>
          <a:stretch/>
        </p:blipFill>
        <p:spPr>
          <a:xfrm>
            <a:off x="609600" y="3962400"/>
            <a:ext cx="3651990" cy="2362200"/>
          </a:xfrm>
          <a:prstGeom prst="rect">
            <a:avLst/>
          </a:prstGeom>
          <a:ln w="88900" cap="sq" cmpd="thickThin">
            <a:solidFill>
              <a:srgbClr val="000000"/>
            </a:solidFill>
            <a:prstDash val="solid"/>
            <a:miter lim="800000"/>
          </a:ln>
          <a:effectLst>
            <a:innerShdw blurRad="76200">
              <a:srgbClr val="000000"/>
            </a:innerShdw>
          </a:effectLst>
        </p:spPr>
      </p:pic>
      <p:pic>
        <p:nvPicPr>
          <p:cNvPr id="3078" name="Picture 6"/>
          <p:cNvPicPr>
            <a:picLocks noChangeAspect="1" noChangeArrowheads="1"/>
          </p:cNvPicPr>
          <p:nvPr/>
        </p:nvPicPr>
        <p:blipFill>
          <a:blip r:embed="rId7" cstate="print"/>
          <a:srcRect l="39583"/>
          <a:stretch>
            <a:fillRect/>
          </a:stretch>
        </p:blipFill>
        <p:spPr bwMode="auto">
          <a:xfrm>
            <a:off x="3468727" y="2490495"/>
            <a:ext cx="2209800" cy="2163792"/>
          </a:xfrm>
          <a:prstGeom prst="rect">
            <a:avLst/>
          </a:prstGeom>
          <a:ln w="88900" cap="sq" cmpd="thickThin">
            <a:solidFill>
              <a:srgbClr val="000000"/>
            </a:solidFill>
            <a:prstDash val="solid"/>
            <a:miter lim="800000"/>
          </a:ln>
          <a:effectLst>
            <a:innerShdw blurRad="76200">
              <a:srgbClr val="000000"/>
            </a:innerShdw>
          </a:effectLst>
        </p:spPr>
      </p:pic>
      <p:sp>
        <p:nvSpPr>
          <p:cNvPr id="8" name="Subtitle 2"/>
          <p:cNvSpPr txBox="1">
            <a:spLocks/>
          </p:cNvSpPr>
          <p:nvPr/>
        </p:nvSpPr>
        <p:spPr>
          <a:xfrm>
            <a:off x="7307344" y="280431"/>
            <a:ext cx="1600200" cy="682752"/>
          </a:xfrm>
          <a:prstGeom prst="rect">
            <a:avLst/>
          </a:prstGeom>
        </p:spPr>
        <p:txBody>
          <a:bodyPr vert="horz">
            <a:normAutofit fontScale="925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Clr>
                <a:srgbClr val="D34817"/>
              </a:buClr>
              <a:buFont typeface="Wingdings 2"/>
              <a:buNone/>
            </a:pPr>
            <a:r>
              <a:rPr lang="en-US" b="1" dirty="0" smtClean="0">
                <a:ln w="18000">
                  <a:solidFill>
                    <a:srgbClr val="9B2D1F">
                      <a:satMod val="140000"/>
                    </a:srgbClr>
                  </a:solidFill>
                  <a:prstDash val="solid"/>
                  <a:miter lim="800000"/>
                </a:ln>
                <a:solidFill>
                  <a:srgbClr val="FF0000"/>
                </a:solidFill>
                <a:effectLst>
                  <a:outerShdw blurRad="25500" dist="23000" dir="7020000" algn="tl">
                    <a:srgbClr val="000000">
                      <a:alpha val="50000"/>
                    </a:srgbClr>
                  </a:outerShdw>
                </a:effectLst>
              </a:rPr>
              <a:t>10-295.00</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CONSTRUCTION</a:t>
            </a: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533400" y="1600200"/>
            <a:ext cx="3200400" cy="2133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p:cNvSpPr txBox="1"/>
          <p:nvPr/>
        </p:nvSpPr>
        <p:spPr>
          <a:xfrm>
            <a:off x="4876800" y="4114800"/>
            <a:ext cx="3425609" cy="1477328"/>
          </a:xfrm>
          <a:prstGeom prst="rect">
            <a:avLst/>
          </a:prstGeom>
          <a:noFill/>
        </p:spPr>
        <p:txBody>
          <a:bodyPr wrap="square" rtlCol="0">
            <a:spAutoFit/>
          </a:bodyPr>
          <a:lstStyle/>
          <a:p>
            <a:pPr algn="ctr"/>
            <a:r>
              <a:rPr lang="en-US" dirty="0" smtClean="0">
                <a:solidFill>
                  <a:prstClr val="black"/>
                </a:solidFill>
              </a:rPr>
              <a:t>Through  a collaborative effort between various disciplines within the cabinet working toward a common goal, the project was let to construction on April 24.  </a:t>
            </a:r>
            <a:endParaRPr lang="en-US" dirty="0">
              <a:solidFill>
                <a:prstClr val="black"/>
              </a:solidFill>
            </a:endParaRPr>
          </a:p>
        </p:txBody>
      </p:sp>
      <p:pic>
        <p:nvPicPr>
          <p:cNvPr id="4101" name="Picture 5" descr="C:\Users\min.jiang\Desktop\IMG_0738.JPG"/>
          <p:cNvPicPr>
            <a:picLocks noChangeAspect="1" noChangeArrowheads="1"/>
          </p:cNvPicPr>
          <p:nvPr/>
        </p:nvPicPr>
        <p:blipFill>
          <a:blip r:embed="rId4" cstate="print"/>
          <a:srcRect/>
          <a:stretch>
            <a:fillRect/>
          </a:stretch>
        </p:blipFill>
        <p:spPr bwMode="auto">
          <a:xfrm>
            <a:off x="4038600" y="1371600"/>
            <a:ext cx="3319462" cy="248959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102" name="Picture 6" descr="C:\Users\min.jiang\Desktop\IMG_0732.JPG"/>
          <p:cNvPicPr>
            <a:picLocks noChangeAspect="1" noChangeArrowheads="1"/>
          </p:cNvPicPr>
          <p:nvPr/>
        </p:nvPicPr>
        <p:blipFill>
          <a:blip r:embed="rId5" cstate="print"/>
          <a:srcRect/>
          <a:stretch>
            <a:fillRect/>
          </a:stretch>
        </p:blipFill>
        <p:spPr bwMode="auto">
          <a:xfrm>
            <a:off x="914400" y="3505200"/>
            <a:ext cx="3657600" cy="27432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Subtitle 2"/>
          <p:cNvSpPr txBox="1">
            <a:spLocks/>
          </p:cNvSpPr>
          <p:nvPr/>
        </p:nvSpPr>
        <p:spPr>
          <a:xfrm>
            <a:off x="7307344" y="280431"/>
            <a:ext cx="1600200" cy="682752"/>
          </a:xfrm>
          <a:prstGeom prst="rect">
            <a:avLst/>
          </a:prstGeom>
        </p:spPr>
        <p:txBody>
          <a:bodyPr vert="horz">
            <a:normAutofit fontScale="925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Clr>
                <a:srgbClr val="D34817"/>
              </a:buClr>
              <a:buFont typeface="Wingdings 2"/>
              <a:buNone/>
            </a:pPr>
            <a:r>
              <a:rPr lang="en-US" b="1" dirty="0" smtClean="0">
                <a:ln w="18000">
                  <a:solidFill>
                    <a:srgbClr val="9B2D1F">
                      <a:satMod val="140000"/>
                    </a:srgbClr>
                  </a:solidFill>
                  <a:prstDash val="solid"/>
                  <a:miter lim="800000"/>
                </a:ln>
                <a:solidFill>
                  <a:srgbClr val="FF0000"/>
                </a:solidFill>
                <a:effectLst>
                  <a:outerShdw blurRad="25500" dist="23000" dir="7020000" algn="tl">
                    <a:srgbClr val="000000">
                      <a:alpha val="50000"/>
                    </a:srgbClr>
                  </a:outerShdw>
                </a:effectLst>
              </a:rPr>
              <a:t>10-295.00</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2514600"/>
          </a:xfrm>
        </p:spPr>
        <p:txBody>
          <a:bodyPr/>
          <a:lstStyle/>
          <a:p>
            <a:pPr algn="ctr" eaLnBrk="1" fontAlgn="auto" hangingPunct="1">
              <a:spcAft>
                <a:spcPts val="0"/>
              </a:spcAft>
              <a:defRPr/>
            </a:pPr>
            <a:r>
              <a:rPr lang="en-US" sz="4000" dirty="0" smtClean="0"/>
              <a:t>12-1085</a:t>
            </a:r>
            <a:r>
              <a:rPr lang="en-US" sz="3200" dirty="0" smtClean="0"/>
              <a:t/>
            </a:r>
            <a:br>
              <a:rPr lang="en-US" sz="3200" dirty="0" smtClean="0"/>
            </a:br>
            <a:r>
              <a:rPr lang="en-US" sz="3200" dirty="0" smtClean="0"/>
              <a:t>KY 777 Bridge Replacement at Garrett</a:t>
            </a:r>
            <a:br>
              <a:rPr lang="en-US" sz="3200" dirty="0" smtClean="0"/>
            </a:br>
            <a:r>
              <a:rPr lang="en-US" sz="3200" dirty="0" smtClean="0"/>
              <a:t>Floyd County</a:t>
            </a:r>
            <a:endParaRPr lang="en-US" sz="3200" dirty="0"/>
          </a:p>
        </p:txBody>
      </p:sp>
      <p:pic>
        <p:nvPicPr>
          <p:cNvPr id="1026" name="Picture 2" descr="U:\12-1085 Garrett\Pictures 1-26-12\IMG_2828.JPG"/>
          <p:cNvPicPr>
            <a:picLocks noChangeAspect="1" noChangeArrowheads="1"/>
          </p:cNvPicPr>
          <p:nvPr/>
        </p:nvPicPr>
        <p:blipFill>
          <a:blip r:embed="rId3" cstate="print"/>
          <a:srcRect t="7668" r="7216" b="30991"/>
          <a:stretch>
            <a:fillRect/>
          </a:stretch>
        </p:blipFill>
        <p:spPr bwMode="auto">
          <a:xfrm>
            <a:off x="1438694" y="2779143"/>
            <a:ext cx="6197600" cy="3073400"/>
          </a:xfrm>
          <a:prstGeom prst="rect">
            <a:avLst/>
          </a:prstGeom>
          <a:ln w="38100">
            <a:solidFill>
              <a:schemeClr val="accent3"/>
            </a:solidFill>
            <a:miter lim="800000"/>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65138" y="360363"/>
            <a:ext cx="8229600" cy="1143000"/>
          </a:xfrm>
        </p:spPr>
        <p:txBody>
          <a:bodyPr/>
          <a:lstStyle/>
          <a:p>
            <a:pPr eaLnBrk="1" hangingPunct="1"/>
            <a:r>
              <a:rPr lang="en-US" dirty="0" smtClean="0"/>
              <a:t>Project Location</a:t>
            </a:r>
          </a:p>
        </p:txBody>
      </p:sp>
      <p:sp>
        <p:nvSpPr>
          <p:cNvPr id="7171" name="Content Placeholder 2"/>
          <p:cNvSpPr>
            <a:spLocks noGrp="1"/>
          </p:cNvSpPr>
          <p:nvPr>
            <p:ph idx="1"/>
          </p:nvPr>
        </p:nvSpPr>
        <p:spPr/>
        <p:txBody>
          <a:bodyPr/>
          <a:lstStyle/>
          <a:p>
            <a:pPr eaLnBrk="1" hangingPunct="1"/>
            <a:endParaRPr lang="en-US" dirty="0" smtClean="0"/>
          </a:p>
        </p:txBody>
      </p:sp>
      <p:sp>
        <p:nvSpPr>
          <p:cNvPr id="9" name="Oval 8"/>
          <p:cNvSpPr/>
          <p:nvPr/>
        </p:nvSpPr>
        <p:spPr>
          <a:xfrm rot="18308522">
            <a:off x="3573463" y="4411662"/>
            <a:ext cx="782638" cy="3032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00" dirty="0">
                <a:solidFill>
                  <a:prstClr val="white"/>
                </a:solidFill>
              </a:rPr>
              <a:t>KY 80</a:t>
            </a:r>
          </a:p>
        </p:txBody>
      </p:sp>
      <p:pic>
        <p:nvPicPr>
          <p:cNvPr id="7173" name="Picture 2" descr="C:\Users\chris.james\Desktop\12-1085 Joint Inspection Plans\pics for presentation\12-1085-Garrett-birds-eye.jpg"/>
          <p:cNvPicPr>
            <a:picLocks noChangeAspect="1" noChangeArrowheads="1"/>
          </p:cNvPicPr>
          <p:nvPr/>
        </p:nvPicPr>
        <p:blipFill>
          <a:blip r:embed="rId3" cstate="print"/>
          <a:srcRect/>
          <a:stretch>
            <a:fillRect/>
          </a:stretch>
        </p:blipFill>
        <p:spPr bwMode="auto">
          <a:xfrm>
            <a:off x="465138" y="1473200"/>
            <a:ext cx="8048625" cy="4995863"/>
          </a:xfrm>
          <a:prstGeom prst="rect">
            <a:avLst/>
          </a:prstGeom>
          <a:noFill/>
          <a:ln w="9525">
            <a:noFill/>
            <a:miter lim="800000"/>
            <a:headEnd/>
            <a:tailEnd/>
          </a:ln>
        </p:spPr>
      </p:pic>
      <p:sp>
        <p:nvSpPr>
          <p:cNvPr id="5" name="Rectangular Callout 4"/>
          <p:cNvSpPr/>
          <p:nvPr/>
        </p:nvSpPr>
        <p:spPr>
          <a:xfrm>
            <a:off x="207963" y="5295900"/>
            <a:ext cx="1371600" cy="762000"/>
          </a:xfrm>
          <a:prstGeom prst="wedgeRectCallout">
            <a:avLst>
              <a:gd name="adj1" fmla="val 181683"/>
              <a:gd name="adj2" fmla="val -16145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Project Location</a:t>
            </a:r>
          </a:p>
        </p:txBody>
      </p:sp>
      <p:sp>
        <p:nvSpPr>
          <p:cNvPr id="8" name="Right Arrow 7"/>
          <p:cNvSpPr/>
          <p:nvPr/>
        </p:nvSpPr>
        <p:spPr>
          <a:xfrm>
            <a:off x="5978525" y="1751013"/>
            <a:ext cx="2001838" cy="508000"/>
          </a:xfrm>
          <a:prstGeom prst="rightArrow">
            <a:avLst>
              <a:gd name="adj1" fmla="val 63044"/>
              <a:gd name="adj2" fmla="val 70070"/>
            </a:avLst>
          </a:prstGeom>
        </p:spPr>
        <p:style>
          <a:lnRef idx="3">
            <a:schemeClr val="lt1"/>
          </a:lnRef>
          <a:fillRef idx="1">
            <a:schemeClr val="accent3"/>
          </a:fillRef>
          <a:effectRef idx="1">
            <a:schemeClr val="accent3"/>
          </a:effectRef>
          <a:fontRef idx="minor">
            <a:schemeClr val="lt1"/>
          </a:fontRef>
        </p:style>
        <p:txBody>
          <a:bodyPr lIns="64008" rIns="45720" anchor="ctr"/>
          <a:lstStyle/>
          <a:p>
            <a:pPr>
              <a:defRPr/>
            </a:pPr>
            <a:r>
              <a:rPr lang="en-US" sz="1400" dirty="0">
                <a:solidFill>
                  <a:prstClr val="black"/>
                </a:solidFill>
              </a:rPr>
              <a:t>To Prestonsburg</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dirty="0" smtClean="0"/>
              <a:t>Existing Conditions</a:t>
            </a:r>
          </a:p>
        </p:txBody>
      </p:sp>
      <p:sp>
        <p:nvSpPr>
          <p:cNvPr id="3" name="Content Placeholder 2"/>
          <p:cNvSpPr>
            <a:spLocks noGrp="1"/>
          </p:cNvSpPr>
          <p:nvPr>
            <p:ph idx="1"/>
          </p:nvPr>
        </p:nvSpPr>
        <p:spPr>
          <a:xfrm>
            <a:off x="457200" y="1935163"/>
            <a:ext cx="8229600" cy="4789487"/>
          </a:xfrm>
        </p:spPr>
        <p:txBody>
          <a:bodyPr>
            <a:normAutofit fontScale="85000" lnSpcReduction="20000"/>
          </a:bodyPr>
          <a:lstStyle/>
          <a:p>
            <a:pPr marL="274320" indent="-274320" eaLnBrk="1" fontAlgn="auto" hangingPunct="1">
              <a:lnSpc>
                <a:spcPct val="120000"/>
              </a:lnSpc>
              <a:spcAft>
                <a:spcPts val="0"/>
              </a:spcAft>
              <a:buClr>
                <a:schemeClr val="accent3"/>
              </a:buClr>
              <a:buFont typeface="Wingdings 2"/>
              <a:buChar char=""/>
              <a:defRPr/>
            </a:pPr>
            <a:r>
              <a:rPr lang="en-US" dirty="0" smtClean="0"/>
              <a:t>One-Lane Steel Truss Bridge </a:t>
            </a:r>
          </a:p>
          <a:p>
            <a:pPr marL="640080" lvl="1" indent="-246888" eaLnBrk="1" fontAlgn="auto" hangingPunct="1">
              <a:lnSpc>
                <a:spcPct val="120000"/>
              </a:lnSpc>
              <a:spcAft>
                <a:spcPts val="0"/>
              </a:spcAft>
              <a:buFont typeface="Wingdings 2"/>
              <a:buChar char=""/>
              <a:defRPr/>
            </a:pPr>
            <a:r>
              <a:rPr lang="en-US" dirty="0" smtClean="0"/>
              <a:t>Approx. 11.5’ wide with 3.5’ sidewalk</a:t>
            </a:r>
          </a:p>
          <a:p>
            <a:pPr marL="640080" lvl="1" indent="-246888" eaLnBrk="1" fontAlgn="auto" hangingPunct="1">
              <a:lnSpc>
                <a:spcPct val="120000"/>
              </a:lnSpc>
              <a:spcAft>
                <a:spcPts val="0"/>
              </a:spcAft>
              <a:buFont typeface="Wingdings 2"/>
              <a:buChar char=""/>
              <a:defRPr/>
            </a:pPr>
            <a:r>
              <a:rPr lang="en-US" dirty="0" smtClean="0"/>
              <a:t>Single Span (approx. 100’)</a:t>
            </a:r>
          </a:p>
          <a:p>
            <a:pPr marL="640080" lvl="1" indent="-246888" eaLnBrk="1" fontAlgn="auto" hangingPunct="1">
              <a:lnSpc>
                <a:spcPct val="120000"/>
              </a:lnSpc>
              <a:spcAft>
                <a:spcPts val="0"/>
              </a:spcAft>
              <a:buFont typeface="Wingdings 2"/>
              <a:buChar char=""/>
              <a:defRPr/>
            </a:pPr>
            <a:r>
              <a:rPr lang="en-US" dirty="0" smtClean="0"/>
              <a:t>Opening Area = 1,471 sq. ft.</a:t>
            </a:r>
          </a:p>
          <a:p>
            <a:pPr marL="640080" lvl="1" indent="-246888" eaLnBrk="1" fontAlgn="auto" hangingPunct="1">
              <a:lnSpc>
                <a:spcPct val="120000"/>
              </a:lnSpc>
              <a:spcAft>
                <a:spcPts val="0"/>
              </a:spcAft>
              <a:buFont typeface="Wingdings 2"/>
              <a:buChar char=""/>
              <a:defRPr/>
            </a:pPr>
            <a:r>
              <a:rPr lang="en-US" dirty="0" smtClean="0"/>
              <a:t>Sufficiency Rating = 3</a:t>
            </a:r>
          </a:p>
          <a:p>
            <a:pPr marL="640080" lvl="1" indent="-246888" eaLnBrk="1" fontAlgn="auto" hangingPunct="1">
              <a:lnSpc>
                <a:spcPct val="120000"/>
              </a:lnSpc>
              <a:spcAft>
                <a:spcPts val="0"/>
              </a:spcAft>
              <a:buFont typeface="Wingdings 2"/>
              <a:buChar char=""/>
              <a:defRPr/>
            </a:pPr>
            <a:r>
              <a:rPr lang="en-US" dirty="0" smtClean="0"/>
              <a:t>Built in 1944 </a:t>
            </a:r>
          </a:p>
          <a:p>
            <a:pPr lvl="2" indent="-246888" eaLnBrk="1" fontAlgn="auto" hangingPunct="1">
              <a:lnSpc>
                <a:spcPct val="120000"/>
              </a:lnSpc>
              <a:spcAft>
                <a:spcPts val="0"/>
              </a:spcAft>
              <a:buFont typeface="Wingdings 2"/>
              <a:buChar char=""/>
              <a:defRPr/>
            </a:pPr>
            <a:r>
              <a:rPr lang="en-US" dirty="0" smtClean="0"/>
              <a:t>Eligible for National Register of Historic Places</a:t>
            </a:r>
          </a:p>
          <a:p>
            <a:pPr marL="640080" lvl="1" indent="-246888" eaLnBrk="1" fontAlgn="auto" hangingPunct="1">
              <a:lnSpc>
                <a:spcPct val="120000"/>
              </a:lnSpc>
              <a:spcAft>
                <a:spcPts val="0"/>
              </a:spcAft>
              <a:buFont typeface="Wingdings 2"/>
              <a:buChar char=""/>
              <a:defRPr/>
            </a:pPr>
            <a:endParaRPr lang="en-US" dirty="0" smtClean="0"/>
          </a:p>
          <a:p>
            <a:pPr marL="274320" indent="-274320" eaLnBrk="1" fontAlgn="auto" hangingPunct="1">
              <a:lnSpc>
                <a:spcPct val="120000"/>
              </a:lnSpc>
              <a:spcAft>
                <a:spcPts val="0"/>
              </a:spcAft>
              <a:buClr>
                <a:schemeClr val="accent3"/>
              </a:buClr>
              <a:buFont typeface="Wingdings 2"/>
              <a:buChar char=""/>
              <a:defRPr/>
            </a:pPr>
            <a:r>
              <a:rPr lang="en-US" dirty="0" smtClean="0"/>
              <a:t>Approx. 16’-18’ wide approaches</a:t>
            </a:r>
          </a:p>
          <a:p>
            <a:pPr marL="274320" indent="-274320" eaLnBrk="1" fontAlgn="auto" hangingPunct="1">
              <a:lnSpc>
                <a:spcPct val="120000"/>
              </a:lnSpc>
              <a:spcAft>
                <a:spcPts val="0"/>
              </a:spcAft>
              <a:buClr>
                <a:schemeClr val="accent3"/>
              </a:buClr>
              <a:buFont typeface="Wingdings 2"/>
              <a:buChar char=""/>
              <a:defRPr/>
            </a:pPr>
            <a:r>
              <a:rPr lang="en-US" dirty="0" smtClean="0"/>
              <a:t>ADT</a:t>
            </a:r>
          </a:p>
          <a:p>
            <a:pPr marL="640080" lvl="1" indent="-246888" eaLnBrk="1" fontAlgn="auto" hangingPunct="1">
              <a:lnSpc>
                <a:spcPct val="120000"/>
              </a:lnSpc>
              <a:spcAft>
                <a:spcPts val="0"/>
              </a:spcAft>
              <a:buFont typeface="Wingdings 2"/>
              <a:buChar char=""/>
              <a:defRPr/>
            </a:pPr>
            <a:r>
              <a:rPr lang="en-US" dirty="0" smtClean="0"/>
              <a:t>2008: 640</a:t>
            </a:r>
          </a:p>
          <a:p>
            <a:pPr marL="640080" lvl="1" indent="-246888" eaLnBrk="1" fontAlgn="auto" hangingPunct="1">
              <a:lnSpc>
                <a:spcPct val="120000"/>
              </a:lnSpc>
              <a:spcAft>
                <a:spcPts val="0"/>
              </a:spcAft>
              <a:buFont typeface="Wingdings 2"/>
              <a:buChar char=""/>
              <a:defRPr/>
            </a:pPr>
            <a:r>
              <a:rPr lang="en-US" dirty="0" smtClean="0"/>
              <a:t>2028: 800</a:t>
            </a:r>
          </a:p>
        </p:txBody>
      </p:sp>
      <p:pic>
        <p:nvPicPr>
          <p:cNvPr id="1026" name="Picture 2" descr="U:\12-1085 Garrett\Pictures 1-26-12\IMG_2796.JPG"/>
          <p:cNvPicPr>
            <a:picLocks noChangeAspect="1" noChangeArrowheads="1"/>
          </p:cNvPicPr>
          <p:nvPr/>
        </p:nvPicPr>
        <p:blipFill>
          <a:blip r:embed="rId3" cstate="print"/>
          <a:stretch>
            <a:fillRect/>
          </a:stretch>
        </p:blipFill>
        <p:spPr bwMode="auto">
          <a:xfrm>
            <a:off x="5986463" y="4451350"/>
            <a:ext cx="3005137" cy="2254250"/>
          </a:xfrm>
          <a:prstGeom prst="rect">
            <a:avLst/>
          </a:prstGeom>
          <a:ln w="38100">
            <a:solidFill>
              <a:schemeClr val="accent3"/>
            </a:solidFill>
            <a:miter lim="800000"/>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12-1085 Garrett\Pictures 1-26-12\IMG_2796.JPG"/>
          <p:cNvPicPr>
            <a:picLocks noChangeAspect="1" noChangeArrowheads="1"/>
          </p:cNvPicPr>
          <p:nvPr/>
        </p:nvPicPr>
        <p:blipFill>
          <a:blip r:embed="rId3" cstate="print"/>
          <a:srcRect l="15184" t="4773" r="31219"/>
          <a:stretch>
            <a:fillRect/>
          </a:stretch>
        </p:blipFill>
        <p:spPr bwMode="auto">
          <a:xfrm>
            <a:off x="144463" y="527050"/>
            <a:ext cx="4356100" cy="5803900"/>
          </a:xfrm>
          <a:prstGeom prst="rect">
            <a:avLst/>
          </a:prstGeom>
          <a:ln w="38100">
            <a:solidFill>
              <a:schemeClr val="accent3"/>
            </a:solidFill>
            <a:miter lim="800000"/>
          </a:ln>
          <a:effectLst>
            <a:outerShdw blurRad="190500" algn="tl" rotWithShape="0">
              <a:srgbClr val="000000">
                <a:alpha val="70000"/>
              </a:srgbClr>
            </a:outerShdw>
          </a:effectLst>
        </p:spPr>
      </p:pic>
      <p:pic>
        <p:nvPicPr>
          <p:cNvPr id="8" name="Picture 2" descr="U:\12-1085 Garrett\Pictures 1-26-12\IMG_2796.JPG"/>
          <p:cNvPicPr>
            <a:picLocks noChangeAspect="1" noChangeArrowheads="1"/>
          </p:cNvPicPr>
          <p:nvPr/>
        </p:nvPicPr>
        <p:blipFill>
          <a:blip r:embed="rId4" cstate="print"/>
          <a:stretch>
            <a:fillRect/>
          </a:stretch>
        </p:blipFill>
        <p:spPr bwMode="auto">
          <a:xfrm>
            <a:off x="4646613" y="527050"/>
            <a:ext cx="4352925" cy="5803900"/>
          </a:xfrm>
          <a:prstGeom prst="rect">
            <a:avLst/>
          </a:prstGeom>
          <a:ln w="38100">
            <a:solidFill>
              <a:schemeClr val="accent3"/>
            </a:solidFill>
            <a:miter lim="800000"/>
          </a:ln>
          <a:effectLst>
            <a:outerShdw blurRad="190500" algn="tl" rotWithShape="0">
              <a:srgbClr val="000000">
                <a:alpha val="70000"/>
              </a:srgbClr>
            </a:outerShdw>
          </a:effectLst>
        </p:spPr>
      </p:pic>
    </p:spTree>
    <p:extLst>
      <p:ext uri="{BB962C8B-B14F-4D97-AF65-F5344CB8AC3E}">
        <p14:creationId xmlns:p14="http://schemas.microsoft.com/office/powerpoint/2010/main" val="10833243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066800" y="762000"/>
            <a:ext cx="2209799" cy="562514"/>
          </a:xfrm>
        </p:spPr>
        <p:txBody>
          <a:bodyPr/>
          <a:lstStyle/>
          <a:p>
            <a:pPr eaLnBrk="1" hangingPunct="1"/>
            <a:r>
              <a:rPr lang="en-US" sz="3200" dirty="0" smtClean="0"/>
              <a:t>Alternates</a:t>
            </a:r>
          </a:p>
        </p:txBody>
      </p:sp>
      <p:sp>
        <p:nvSpPr>
          <p:cNvPr id="55299" name="Content Placeholder 4"/>
          <p:cNvSpPr>
            <a:spLocks noGrp="1"/>
          </p:cNvSpPr>
          <p:nvPr>
            <p:ph idx="1"/>
          </p:nvPr>
        </p:nvSpPr>
        <p:spPr/>
        <p:txBody>
          <a:bodyPr/>
          <a:lstStyle/>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sz="300" dirty="0" smtClean="0"/>
          </a:p>
        </p:txBody>
      </p:sp>
      <p:graphicFrame>
        <p:nvGraphicFramePr>
          <p:cNvPr id="6" name="Content Placeholder 3"/>
          <p:cNvGraphicFramePr>
            <a:graphicFrameLocks/>
          </p:cNvGraphicFramePr>
          <p:nvPr>
            <p:extLst>
              <p:ext uri="{D42A27DB-BD31-4B8C-83A1-F6EECF244321}">
                <p14:modId xmlns:p14="http://schemas.microsoft.com/office/powerpoint/2010/main" val="2068150680"/>
              </p:ext>
            </p:extLst>
          </p:nvPr>
        </p:nvGraphicFramePr>
        <p:xfrm>
          <a:off x="2132604" y="914400"/>
          <a:ext cx="6835494" cy="3108960"/>
        </p:xfrm>
        <a:graphic>
          <a:graphicData uri="http://schemas.openxmlformats.org/drawingml/2006/table">
            <a:tbl>
              <a:tblPr firstRow="1" bandRow="1">
                <a:tableStyleId>{EB344D84-9AFB-497E-A393-DC336BA19D2E}</a:tableStyleId>
              </a:tblPr>
              <a:tblGrid>
                <a:gridCol w="2120342"/>
                <a:gridCol w="1058062"/>
                <a:gridCol w="1058062"/>
                <a:gridCol w="1299514"/>
                <a:gridCol w="1299514"/>
              </a:tblGrid>
              <a:tr h="508149">
                <a:tc>
                  <a:txBody>
                    <a:bodyPr/>
                    <a:lstStyle/>
                    <a:p>
                      <a:endParaRPr lang="en-US" sz="1600" dirty="0">
                        <a:solidFill>
                          <a:schemeClr val="tx1"/>
                        </a:solidFill>
                      </a:endParaRPr>
                    </a:p>
                  </a:txBody>
                  <a:tcPr>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noFill/>
                  </a:tcPr>
                </a:tc>
                <a:tc>
                  <a:txBody>
                    <a:bodyPr/>
                    <a:lstStyle/>
                    <a:p>
                      <a:pPr algn="ctr"/>
                      <a:r>
                        <a:rPr lang="en-US" sz="1600" dirty="0" smtClean="0"/>
                        <a:t>Right of Way</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1600" dirty="0" smtClean="0"/>
                        <a:t>Utilities</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1600" dirty="0" smtClean="0"/>
                        <a:t>Construction</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1600" dirty="0" smtClean="0">
                          <a:solidFill>
                            <a:schemeClr val="bg1"/>
                          </a:solidFill>
                        </a:rPr>
                        <a:t>TOTAL</a:t>
                      </a:r>
                      <a:endParaRPr lang="en-US" sz="1600" dirty="0">
                        <a:solidFill>
                          <a:schemeClr val="bg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r>
              <a:tr h="508149">
                <a:tc>
                  <a:txBody>
                    <a:bodyPr/>
                    <a:lstStyle/>
                    <a:p>
                      <a:r>
                        <a:rPr lang="en-US" sz="1600" dirty="0" smtClean="0"/>
                        <a:t>Alternate 1 </a:t>
                      </a:r>
                    </a:p>
                    <a:p>
                      <a:r>
                        <a:rPr lang="en-US" sz="1600" dirty="0" smtClean="0"/>
                        <a:t> </a:t>
                      </a:r>
                      <a:r>
                        <a:rPr lang="en-US" sz="1400" dirty="0" smtClean="0"/>
                        <a:t>– Repair Existing</a:t>
                      </a:r>
                      <a:endParaRPr lang="en-US" sz="1600"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r"/>
                      <a:r>
                        <a:rPr lang="en-US" sz="1600" dirty="0" smtClean="0"/>
                        <a:t>$48,500</a:t>
                      </a:r>
                      <a:endParaRPr lang="en-US" sz="16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r"/>
                      <a:r>
                        <a:rPr lang="en-US" sz="1600" dirty="0" smtClean="0">
                          <a:solidFill>
                            <a:schemeClr val="tx1"/>
                          </a:solidFill>
                        </a:rPr>
                        <a:t>$35,000</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r"/>
                      <a:r>
                        <a:rPr lang="en-US" sz="1600" dirty="0" smtClean="0"/>
                        <a:t>$730,400</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r"/>
                      <a:r>
                        <a:rPr lang="en-US" sz="1600" dirty="0" smtClean="0">
                          <a:solidFill>
                            <a:schemeClr val="tx1"/>
                          </a:solidFill>
                        </a:rPr>
                        <a:t>$813,900</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r h="695362">
                <a:tc>
                  <a:txBody>
                    <a:bodyPr/>
                    <a:lstStyle/>
                    <a:p>
                      <a:r>
                        <a:rPr lang="en-US" sz="1600" dirty="0" smtClean="0"/>
                        <a:t>Alternate 2 </a:t>
                      </a:r>
                    </a:p>
                    <a:p>
                      <a:r>
                        <a:rPr lang="en-US" sz="1600" dirty="0" smtClean="0"/>
                        <a:t> </a:t>
                      </a:r>
                      <a:r>
                        <a:rPr lang="en-US" sz="1400" dirty="0" smtClean="0"/>
                        <a:t>– Spread Box Beam Bridge</a:t>
                      </a:r>
                      <a:endParaRPr lang="en-US" sz="1600"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a:r>
                        <a:rPr lang="en-US" sz="1600" dirty="0" smtClean="0"/>
                        <a:t>$159,700</a:t>
                      </a:r>
                      <a:endParaRPr lang="en-US" sz="16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a:r>
                        <a:rPr lang="en-US" sz="1600" dirty="0" smtClean="0">
                          <a:solidFill>
                            <a:schemeClr val="tx1"/>
                          </a:solidFill>
                        </a:rPr>
                        <a:t>$45,000</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a:r>
                        <a:rPr lang="en-US" sz="1600" dirty="0" smtClean="0"/>
                        <a:t>$643,617</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a:r>
                        <a:rPr lang="en-US" sz="1600" dirty="0" smtClean="0">
                          <a:solidFill>
                            <a:schemeClr val="tx1"/>
                          </a:solidFill>
                        </a:rPr>
                        <a:t>$848,317</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08149">
                <a:tc>
                  <a:txBody>
                    <a:bodyPr/>
                    <a:lstStyle/>
                    <a:p>
                      <a:r>
                        <a:rPr lang="en-US" sz="1600" dirty="0" smtClean="0"/>
                        <a:t>Alternate 3 </a:t>
                      </a:r>
                    </a:p>
                    <a:p>
                      <a:r>
                        <a:rPr lang="en-US" sz="1600" dirty="0" smtClean="0"/>
                        <a:t> </a:t>
                      </a:r>
                      <a:r>
                        <a:rPr lang="en-US" sz="1400" dirty="0" smtClean="0"/>
                        <a:t>– Thru-Girder</a:t>
                      </a:r>
                      <a:r>
                        <a:rPr lang="en-US" sz="1400" baseline="0" dirty="0" smtClean="0"/>
                        <a:t> Bridge</a:t>
                      </a:r>
                      <a:endParaRPr lang="en-US" sz="1600"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a:r>
                        <a:rPr lang="en-US" sz="1600" dirty="0" smtClean="0"/>
                        <a:t>$152,200</a:t>
                      </a:r>
                      <a:endParaRPr lang="en-US" sz="16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a:r>
                        <a:rPr lang="en-US" sz="1600" dirty="0" smtClean="0">
                          <a:solidFill>
                            <a:schemeClr val="tx1"/>
                          </a:solidFill>
                        </a:rPr>
                        <a:t>$40,000</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a:r>
                        <a:rPr lang="en-US" sz="1600" dirty="0" smtClean="0"/>
                        <a:t>$898,216</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a:r>
                        <a:rPr lang="en-US" sz="1600" dirty="0" smtClean="0">
                          <a:solidFill>
                            <a:schemeClr val="tx1"/>
                          </a:solidFill>
                        </a:rPr>
                        <a:t>$1,090,416</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08149">
                <a:tc>
                  <a:txBody>
                    <a:bodyPr/>
                    <a:lstStyle/>
                    <a:p>
                      <a:r>
                        <a:rPr lang="en-US" sz="1600" dirty="0" smtClean="0"/>
                        <a:t>Alternate 4</a:t>
                      </a:r>
                      <a:r>
                        <a:rPr lang="en-US" sz="1600" baseline="0" dirty="0" smtClean="0"/>
                        <a:t> </a:t>
                      </a:r>
                    </a:p>
                    <a:p>
                      <a:r>
                        <a:rPr lang="en-US" sz="1600" baseline="0" dirty="0" smtClean="0"/>
                        <a:t> </a:t>
                      </a:r>
                      <a:r>
                        <a:rPr lang="en-US" sz="1400" baseline="0" dirty="0" smtClean="0"/>
                        <a:t>– Truss Bridge</a:t>
                      </a:r>
                      <a:endParaRPr lang="en-US" sz="1600"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r>
                        <a:rPr lang="en-US" sz="1600" dirty="0" smtClean="0"/>
                        <a:t>$152,200</a:t>
                      </a:r>
                      <a:endParaRPr lang="en-US" sz="16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r>
                        <a:rPr lang="en-US" sz="1600" dirty="0" smtClean="0">
                          <a:solidFill>
                            <a:schemeClr val="tx1"/>
                          </a:solidFill>
                        </a:rPr>
                        <a:t>$40,000</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r>
                        <a:rPr lang="en-US" sz="1600" dirty="0" smtClean="0"/>
                        <a:t>$1,068,301</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r>
                        <a:rPr lang="en-US" sz="1600" dirty="0" smtClean="0">
                          <a:solidFill>
                            <a:schemeClr val="tx1"/>
                          </a:solidFill>
                        </a:rPr>
                        <a:t>$1,260,501</a:t>
                      </a:r>
                      <a:endParaRPr lang="en-US" sz="1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r>
            </a:tbl>
          </a:graphicData>
        </a:graphic>
      </p:graphicFrame>
      <p:sp>
        <p:nvSpPr>
          <p:cNvPr id="5" name="Content Placeholder 2"/>
          <p:cNvSpPr txBox="1">
            <a:spLocks/>
          </p:cNvSpPr>
          <p:nvPr/>
        </p:nvSpPr>
        <p:spPr bwMode="auto">
          <a:xfrm>
            <a:off x="2743200" y="4800600"/>
            <a:ext cx="6254750" cy="1951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4320" indent="-274320" eaLnBrk="1" fontAlgn="auto" hangingPunct="1">
              <a:spcAft>
                <a:spcPts val="0"/>
              </a:spcAft>
              <a:buClr>
                <a:schemeClr val="accent3"/>
              </a:buClr>
              <a:buFont typeface="Wingdings 2"/>
              <a:buChar char=""/>
              <a:defRPr/>
            </a:pPr>
            <a:r>
              <a:rPr lang="en-US" sz="2200" dirty="0" smtClean="0"/>
              <a:t>Low traffic volumes utilizing the bridge</a:t>
            </a:r>
          </a:p>
          <a:p>
            <a:pPr marL="274320" indent="-274320" eaLnBrk="1" fontAlgn="auto" hangingPunct="1">
              <a:spcAft>
                <a:spcPts val="0"/>
              </a:spcAft>
              <a:buClr>
                <a:schemeClr val="accent3"/>
              </a:buClr>
              <a:buFont typeface="Wingdings 2"/>
              <a:buChar char=""/>
              <a:defRPr/>
            </a:pPr>
            <a:r>
              <a:rPr lang="en-US" sz="2200" dirty="0" smtClean="0"/>
              <a:t>Emphasis to preserve truss bridges</a:t>
            </a:r>
            <a:endParaRPr lang="en-US" sz="1800" dirty="0" smtClean="0"/>
          </a:p>
          <a:p>
            <a:pPr marL="274320" indent="-274320" eaLnBrk="1" fontAlgn="auto" hangingPunct="1">
              <a:spcAft>
                <a:spcPts val="0"/>
              </a:spcAft>
              <a:buClr>
                <a:schemeClr val="accent3"/>
              </a:buClr>
              <a:buFont typeface="Wingdings 2"/>
              <a:buChar char=""/>
              <a:defRPr/>
            </a:pPr>
            <a:r>
              <a:rPr lang="en-US" sz="2200" dirty="0" smtClean="0"/>
              <a:t>Based on structural inspection, relatively good condition of truss</a:t>
            </a:r>
          </a:p>
          <a:p>
            <a:pPr marL="274320" indent="-274320" eaLnBrk="1" fontAlgn="auto" hangingPunct="1">
              <a:spcAft>
                <a:spcPts val="0"/>
              </a:spcAft>
              <a:buClr>
                <a:schemeClr val="accent3"/>
              </a:buClr>
              <a:buFont typeface="Wingdings 2"/>
              <a:buChar char=""/>
              <a:defRPr/>
            </a:pPr>
            <a:r>
              <a:rPr lang="en-US" sz="2200" dirty="0" smtClean="0"/>
              <a:t>Lowest project cost of all alternates</a:t>
            </a:r>
            <a:endParaRPr lang="en-US" dirty="0" smtClean="0"/>
          </a:p>
          <a:p>
            <a:pPr marL="274320" indent="-274320" eaLnBrk="1" fontAlgn="auto" hangingPunct="1">
              <a:spcAft>
                <a:spcPts val="0"/>
              </a:spcAft>
              <a:buClr>
                <a:schemeClr val="accent3"/>
              </a:buClr>
              <a:buFont typeface="Wingdings 2"/>
              <a:buChar char=""/>
              <a:defRPr/>
            </a:pPr>
            <a:endParaRPr lang="en-US" sz="2800" dirty="0" smtClean="0"/>
          </a:p>
        </p:txBody>
      </p:sp>
      <p:sp>
        <p:nvSpPr>
          <p:cNvPr id="7" name="Title 1"/>
          <p:cNvSpPr txBox="1">
            <a:spLocks/>
          </p:cNvSpPr>
          <p:nvPr/>
        </p:nvSpPr>
        <p:spPr bwMode="auto">
          <a:xfrm>
            <a:off x="228600" y="4208282"/>
            <a:ext cx="3238500" cy="5715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Verdana" pitchFamily="34" charset="0"/>
              </a:defRPr>
            </a:lvl2pPr>
            <a:lvl3pPr algn="l" rtl="0" eaLnBrk="0" fontAlgn="base" hangingPunct="0">
              <a:spcBef>
                <a:spcPct val="0"/>
              </a:spcBef>
              <a:spcAft>
                <a:spcPct val="0"/>
              </a:spcAft>
              <a:defRPr sz="5000">
                <a:solidFill>
                  <a:schemeClr val="tx2"/>
                </a:solidFill>
                <a:latin typeface="Verdana" pitchFamily="34" charset="0"/>
              </a:defRPr>
            </a:lvl3pPr>
            <a:lvl4pPr algn="l" rtl="0" eaLnBrk="0" fontAlgn="base" hangingPunct="0">
              <a:spcBef>
                <a:spcPct val="0"/>
              </a:spcBef>
              <a:spcAft>
                <a:spcPct val="0"/>
              </a:spcAft>
              <a:defRPr sz="5000">
                <a:solidFill>
                  <a:schemeClr val="tx2"/>
                </a:solidFill>
                <a:latin typeface="Verdana" pitchFamily="34" charset="0"/>
              </a:defRPr>
            </a:lvl4pPr>
            <a:lvl5pPr algn="l" rtl="0" eaLnBrk="0" fontAlgn="base" hangingPunct="0">
              <a:spcBef>
                <a:spcPct val="0"/>
              </a:spcBef>
              <a:spcAft>
                <a:spcPct val="0"/>
              </a:spcAft>
              <a:defRPr sz="5000">
                <a:solidFill>
                  <a:schemeClr val="tx2"/>
                </a:solidFill>
                <a:latin typeface="Verdana" pitchFamily="34" charset="0"/>
              </a:defRPr>
            </a:lvl5pPr>
            <a:lvl6pPr marL="457200" algn="l" rtl="0" fontAlgn="base">
              <a:spcBef>
                <a:spcPct val="0"/>
              </a:spcBef>
              <a:spcAft>
                <a:spcPct val="0"/>
              </a:spcAft>
              <a:defRPr sz="5000">
                <a:solidFill>
                  <a:schemeClr val="tx2"/>
                </a:solidFill>
                <a:latin typeface="Verdana" pitchFamily="34" charset="0"/>
              </a:defRPr>
            </a:lvl6pPr>
            <a:lvl7pPr marL="914400" algn="l" rtl="0" fontAlgn="base">
              <a:spcBef>
                <a:spcPct val="0"/>
              </a:spcBef>
              <a:spcAft>
                <a:spcPct val="0"/>
              </a:spcAft>
              <a:defRPr sz="5000">
                <a:solidFill>
                  <a:schemeClr val="tx2"/>
                </a:solidFill>
                <a:latin typeface="Verdana" pitchFamily="34" charset="0"/>
              </a:defRPr>
            </a:lvl7pPr>
            <a:lvl8pPr marL="1371600" algn="l" rtl="0" fontAlgn="base">
              <a:spcBef>
                <a:spcPct val="0"/>
              </a:spcBef>
              <a:spcAft>
                <a:spcPct val="0"/>
              </a:spcAft>
              <a:defRPr sz="5000">
                <a:solidFill>
                  <a:schemeClr val="tx2"/>
                </a:solidFill>
                <a:latin typeface="Verdana" pitchFamily="34" charset="0"/>
              </a:defRPr>
            </a:lvl8pPr>
            <a:lvl9pPr marL="1828800" algn="l" rtl="0" fontAlgn="base">
              <a:spcBef>
                <a:spcPct val="0"/>
              </a:spcBef>
              <a:spcAft>
                <a:spcPct val="0"/>
              </a:spcAft>
              <a:defRPr sz="5000">
                <a:solidFill>
                  <a:schemeClr val="tx2"/>
                </a:solidFill>
                <a:latin typeface="Verdana" pitchFamily="34" charset="0"/>
              </a:defRPr>
            </a:lvl9pPr>
          </a:lstStyle>
          <a:p>
            <a:pPr eaLnBrk="1" hangingPunct="1"/>
            <a:r>
              <a:rPr lang="en-US" sz="3200" dirty="0" smtClean="0"/>
              <a:t>Alt. 1-Preferred</a:t>
            </a:r>
            <a:endParaRPr lang="en-US" sz="3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804" y="1078694"/>
            <a:ext cx="2930192" cy="471060"/>
          </a:xfrm>
        </p:spPr>
        <p:txBody>
          <a:bodyPr/>
          <a:lstStyle/>
          <a:p>
            <a:pPr eaLnBrk="1" fontAlgn="auto" hangingPunct="1">
              <a:spcAft>
                <a:spcPts val="0"/>
              </a:spcAft>
              <a:defRPr/>
            </a:pPr>
            <a:r>
              <a:rPr lang="en-US" sz="2800" dirty="0" smtClean="0"/>
              <a:t>Deck Removal</a:t>
            </a:r>
            <a:endParaRPr sz="2800" dirty="0"/>
          </a:p>
        </p:txBody>
      </p:sp>
      <p:pic>
        <p:nvPicPr>
          <p:cNvPr id="8194" name="Picture 2" descr="U:\12-1085 Garrett\Pictures 1-26-12\IMG_2832.JPG"/>
          <p:cNvPicPr>
            <a:picLocks noChangeAspect="1" noChangeArrowheads="1"/>
          </p:cNvPicPr>
          <p:nvPr/>
        </p:nvPicPr>
        <p:blipFill>
          <a:blip r:embed="rId3" cstate="print"/>
          <a:stretch>
            <a:fillRect/>
          </a:stretch>
        </p:blipFill>
        <p:spPr bwMode="auto">
          <a:xfrm>
            <a:off x="152400" y="1758716"/>
            <a:ext cx="4191000" cy="3130315"/>
          </a:xfrm>
          <a:prstGeom prst="rect">
            <a:avLst/>
          </a:prstGeom>
          <a:ln w="38100">
            <a:solidFill>
              <a:schemeClr val="accent4"/>
            </a:solidFill>
            <a:miter lim="800000"/>
          </a:ln>
          <a:effectLst>
            <a:outerShdw blurRad="190500" algn="tl" rotWithShape="0">
              <a:srgbClr val="000000">
                <a:alpha val="70000"/>
              </a:srgbClr>
            </a:outerShdw>
          </a:effectLst>
        </p:spPr>
      </p:pic>
      <p:pic>
        <p:nvPicPr>
          <p:cNvPr id="4" name="Picture 2" descr="U:\12-1085 Garrett\Pictures 1-26-12\IMG_2832.JPG"/>
          <p:cNvPicPr>
            <a:picLocks noChangeAspect="1" noChangeArrowheads="1"/>
          </p:cNvPicPr>
          <p:nvPr/>
        </p:nvPicPr>
        <p:blipFill>
          <a:blip r:embed="rId4" cstate="print"/>
          <a:stretch>
            <a:fillRect/>
          </a:stretch>
        </p:blipFill>
        <p:spPr bwMode="auto">
          <a:xfrm>
            <a:off x="4800600" y="1758715"/>
            <a:ext cx="4191000" cy="3130315"/>
          </a:xfrm>
          <a:prstGeom prst="rect">
            <a:avLst/>
          </a:prstGeom>
          <a:ln w="38100">
            <a:solidFill>
              <a:schemeClr val="accent4"/>
            </a:solidFill>
            <a:miter lim="800000"/>
          </a:ln>
          <a:effectLst>
            <a:outerShdw blurRad="190500" algn="tl" rotWithShape="0">
              <a:srgbClr val="000000">
                <a:alpha val="70000"/>
              </a:srgbClr>
            </a:outerShdw>
          </a:effectLst>
        </p:spPr>
      </p:pic>
      <p:sp>
        <p:nvSpPr>
          <p:cNvPr id="5" name="Title 1"/>
          <p:cNvSpPr txBox="1">
            <a:spLocks/>
          </p:cNvSpPr>
          <p:nvPr/>
        </p:nvSpPr>
        <p:spPr bwMode="auto">
          <a:xfrm>
            <a:off x="4738540" y="1066800"/>
            <a:ext cx="4149392" cy="482954"/>
          </a:xfrm>
          <a:prstGeom prst="rect">
            <a:avLst/>
          </a:prstGeom>
          <a:noFill/>
          <a:ln w="9525">
            <a:noFill/>
            <a:miter lim="800000"/>
            <a:headEnd/>
            <a:tailEnd/>
          </a:ln>
        </p:spPr>
        <p:txBody>
          <a:bodyPr vert="horz" wrap="square" lIns="0" tIns="0" rIns="0" bIns="0" numCol="1" anchor="b" anchorCtr="0" compatLnSpc="1">
            <a:prstTxWarp prst="textNoShape">
              <a:avLst/>
            </a:prstTxWarp>
            <a:noAutofit/>
            <a:scene3d>
              <a:camera prst="orthographicFront"/>
              <a:lightRig rig="freezing" dir="t">
                <a:rot lat="0" lon="0" rev="5640000"/>
              </a:lightRig>
            </a:scene3d>
            <a:sp3d prstMaterial="flat">
              <a:bevelT w="38100" h="38100"/>
            </a:sp3d>
          </a:bodyPr>
          <a:lstStyle>
            <a:lvl1pPr algn="l" rtl="0" eaLnBrk="0" fontAlgn="base" hangingPunct="0">
              <a:spcBef>
                <a:spcPct val="0"/>
              </a:spcBef>
              <a:spcAft>
                <a:spcPct val="0"/>
              </a:spcAft>
              <a:buNone/>
              <a:defRPr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vl2pPr algn="l" rtl="0" eaLnBrk="0" fontAlgn="base" hangingPunct="0">
              <a:spcBef>
                <a:spcPct val="0"/>
              </a:spcBef>
              <a:spcAft>
                <a:spcPct val="0"/>
              </a:spcAft>
              <a:defRPr sz="5000">
                <a:solidFill>
                  <a:schemeClr val="tx2"/>
                </a:solidFill>
                <a:latin typeface="Verdana" pitchFamily="34" charset="0"/>
              </a:defRPr>
            </a:lvl2pPr>
            <a:lvl3pPr algn="l" rtl="0" eaLnBrk="0" fontAlgn="base" hangingPunct="0">
              <a:spcBef>
                <a:spcPct val="0"/>
              </a:spcBef>
              <a:spcAft>
                <a:spcPct val="0"/>
              </a:spcAft>
              <a:defRPr sz="5000">
                <a:solidFill>
                  <a:schemeClr val="tx2"/>
                </a:solidFill>
                <a:latin typeface="Verdana" pitchFamily="34" charset="0"/>
              </a:defRPr>
            </a:lvl3pPr>
            <a:lvl4pPr algn="l" rtl="0" eaLnBrk="0" fontAlgn="base" hangingPunct="0">
              <a:spcBef>
                <a:spcPct val="0"/>
              </a:spcBef>
              <a:spcAft>
                <a:spcPct val="0"/>
              </a:spcAft>
              <a:defRPr sz="5000">
                <a:solidFill>
                  <a:schemeClr val="tx2"/>
                </a:solidFill>
                <a:latin typeface="Verdana" pitchFamily="34" charset="0"/>
              </a:defRPr>
            </a:lvl4pPr>
            <a:lvl5pPr algn="l" rtl="0" eaLnBrk="0" fontAlgn="base" hangingPunct="0">
              <a:spcBef>
                <a:spcPct val="0"/>
              </a:spcBef>
              <a:spcAft>
                <a:spcPct val="0"/>
              </a:spcAft>
              <a:defRPr sz="5000">
                <a:solidFill>
                  <a:schemeClr val="tx2"/>
                </a:solidFill>
                <a:latin typeface="Verdana" pitchFamily="34" charset="0"/>
              </a:defRPr>
            </a:lvl5pPr>
            <a:lvl6pPr marL="457200" algn="l" rtl="0" fontAlgn="base">
              <a:spcBef>
                <a:spcPct val="0"/>
              </a:spcBef>
              <a:spcAft>
                <a:spcPct val="0"/>
              </a:spcAft>
              <a:defRPr sz="5000">
                <a:solidFill>
                  <a:schemeClr val="tx2"/>
                </a:solidFill>
                <a:latin typeface="Verdana" pitchFamily="34" charset="0"/>
              </a:defRPr>
            </a:lvl6pPr>
            <a:lvl7pPr marL="914400" algn="l" rtl="0" fontAlgn="base">
              <a:spcBef>
                <a:spcPct val="0"/>
              </a:spcBef>
              <a:spcAft>
                <a:spcPct val="0"/>
              </a:spcAft>
              <a:defRPr sz="5000">
                <a:solidFill>
                  <a:schemeClr val="tx2"/>
                </a:solidFill>
                <a:latin typeface="Verdana" pitchFamily="34" charset="0"/>
              </a:defRPr>
            </a:lvl7pPr>
            <a:lvl8pPr marL="1371600" algn="l" rtl="0" fontAlgn="base">
              <a:spcBef>
                <a:spcPct val="0"/>
              </a:spcBef>
              <a:spcAft>
                <a:spcPct val="0"/>
              </a:spcAft>
              <a:defRPr sz="5000">
                <a:solidFill>
                  <a:schemeClr val="tx2"/>
                </a:solidFill>
                <a:latin typeface="Verdana" pitchFamily="34" charset="0"/>
              </a:defRPr>
            </a:lvl8pPr>
            <a:lvl9pPr marL="1828800" algn="l" rtl="0" fontAlgn="base">
              <a:spcBef>
                <a:spcPct val="0"/>
              </a:spcBef>
              <a:spcAft>
                <a:spcPct val="0"/>
              </a:spcAft>
              <a:defRPr sz="5000">
                <a:solidFill>
                  <a:schemeClr val="tx2"/>
                </a:solidFill>
                <a:latin typeface="Verdana" pitchFamily="34" charset="0"/>
              </a:defRPr>
            </a:lvl9pPr>
          </a:lstStyle>
          <a:p>
            <a:pPr eaLnBrk="1" fontAlgn="auto" hangingPunct="1">
              <a:spcAft>
                <a:spcPts val="0"/>
              </a:spcAft>
              <a:defRPr/>
            </a:pPr>
            <a:r>
              <a:rPr lang="en-US" sz="2800" dirty="0" smtClean="0"/>
              <a:t>Deck Reconstruction</a:t>
            </a:r>
            <a:endParaRPr lang="en-US" sz="2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11" y="457200"/>
            <a:ext cx="3350097" cy="471060"/>
          </a:xfrm>
        </p:spPr>
        <p:txBody>
          <a:bodyPr/>
          <a:lstStyle/>
          <a:p>
            <a:pPr eaLnBrk="1" fontAlgn="auto" hangingPunct="1">
              <a:spcAft>
                <a:spcPts val="0"/>
              </a:spcAft>
              <a:defRPr/>
            </a:pPr>
            <a:r>
              <a:rPr lang="en-US" sz="3200" dirty="0" smtClean="0"/>
              <a:t>Paint Process</a:t>
            </a:r>
            <a:endParaRPr sz="3200" dirty="0"/>
          </a:p>
        </p:txBody>
      </p:sp>
      <p:pic>
        <p:nvPicPr>
          <p:cNvPr id="8194" name="Picture 2" descr="U:\12-1085 Garrett\Pictures 1-26-12\IMG_2832.JPG"/>
          <p:cNvPicPr>
            <a:picLocks noChangeAspect="1" noChangeArrowheads="1"/>
          </p:cNvPicPr>
          <p:nvPr/>
        </p:nvPicPr>
        <p:blipFill>
          <a:blip r:embed="rId3" cstate="print">
            <a:lum bright="5000" contrast="20000"/>
          </a:blip>
          <a:stretch>
            <a:fillRect/>
          </a:stretch>
        </p:blipFill>
        <p:spPr bwMode="auto">
          <a:xfrm>
            <a:off x="152399" y="1025132"/>
            <a:ext cx="4238599" cy="3165868"/>
          </a:xfrm>
          <a:prstGeom prst="rect">
            <a:avLst/>
          </a:prstGeom>
          <a:ln w="38100">
            <a:solidFill>
              <a:schemeClr val="accent4"/>
            </a:solidFill>
            <a:miter lim="800000"/>
          </a:ln>
          <a:effectLst>
            <a:outerShdw blurRad="190500" algn="tl" rotWithShape="0">
              <a:srgbClr val="000000">
                <a:alpha val="70000"/>
              </a:srgbClr>
            </a:outerShdw>
          </a:effectLst>
        </p:spPr>
      </p:pic>
      <p:pic>
        <p:nvPicPr>
          <p:cNvPr id="4" name="Picture 2" descr="U:\12-1085 Garrett\Pictures 1-26-12\IMG_2832.JPG"/>
          <p:cNvPicPr>
            <a:picLocks noChangeAspect="1" noChangeArrowheads="1"/>
          </p:cNvPicPr>
          <p:nvPr/>
        </p:nvPicPr>
        <p:blipFill>
          <a:blip r:embed="rId4" cstate="print"/>
          <a:stretch>
            <a:fillRect/>
          </a:stretch>
        </p:blipFill>
        <p:spPr bwMode="auto">
          <a:xfrm>
            <a:off x="4572000" y="3429941"/>
            <a:ext cx="4385591" cy="3275657"/>
          </a:xfrm>
          <a:prstGeom prst="rect">
            <a:avLst/>
          </a:prstGeom>
          <a:ln w="38100">
            <a:solidFill>
              <a:schemeClr val="accent4"/>
            </a:solidFill>
            <a:miter lim="800000"/>
          </a:ln>
          <a:effectLst>
            <a:outerShdw blurRad="190500" algn="tl" rotWithShape="0">
              <a:srgbClr val="000000">
                <a:alpha val="70000"/>
              </a:srgbClr>
            </a:outerShdw>
          </a:effectLst>
        </p:spPr>
      </p:pic>
      <p:sp>
        <p:nvSpPr>
          <p:cNvPr id="5" name="Title 1"/>
          <p:cNvSpPr txBox="1">
            <a:spLocks/>
          </p:cNvSpPr>
          <p:nvPr/>
        </p:nvSpPr>
        <p:spPr bwMode="auto">
          <a:xfrm>
            <a:off x="4974095" y="2752627"/>
            <a:ext cx="3581400" cy="498377"/>
          </a:xfrm>
          <a:prstGeom prst="rect">
            <a:avLst/>
          </a:prstGeom>
          <a:noFill/>
          <a:ln w="9525">
            <a:noFill/>
            <a:miter lim="800000"/>
            <a:headEnd/>
            <a:tailEnd/>
          </a:ln>
        </p:spPr>
        <p:txBody>
          <a:bodyPr vert="horz" wrap="square" lIns="0" tIns="0" rIns="0" bIns="0" numCol="1" anchor="b" anchorCtr="0" compatLnSpc="1">
            <a:prstTxWarp prst="textNoShape">
              <a:avLst/>
            </a:prstTxWarp>
            <a:noAutofit/>
            <a:scene3d>
              <a:camera prst="orthographicFront"/>
              <a:lightRig rig="freezing" dir="t">
                <a:rot lat="0" lon="0" rev="5640000"/>
              </a:lightRig>
            </a:scene3d>
            <a:sp3d prstMaterial="flat">
              <a:bevelT w="38100" h="38100"/>
            </a:sp3d>
          </a:bodyPr>
          <a:lstStyle>
            <a:lvl1pPr algn="l" rtl="0" eaLnBrk="0" fontAlgn="base" hangingPunct="0">
              <a:spcBef>
                <a:spcPct val="0"/>
              </a:spcBef>
              <a:spcAft>
                <a:spcPct val="0"/>
              </a:spcAft>
              <a:buNone/>
              <a:defRPr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vl2pPr algn="l" rtl="0" eaLnBrk="0" fontAlgn="base" hangingPunct="0">
              <a:spcBef>
                <a:spcPct val="0"/>
              </a:spcBef>
              <a:spcAft>
                <a:spcPct val="0"/>
              </a:spcAft>
              <a:defRPr sz="5000">
                <a:solidFill>
                  <a:schemeClr val="tx2"/>
                </a:solidFill>
                <a:latin typeface="Verdana" pitchFamily="34" charset="0"/>
              </a:defRPr>
            </a:lvl2pPr>
            <a:lvl3pPr algn="l" rtl="0" eaLnBrk="0" fontAlgn="base" hangingPunct="0">
              <a:spcBef>
                <a:spcPct val="0"/>
              </a:spcBef>
              <a:spcAft>
                <a:spcPct val="0"/>
              </a:spcAft>
              <a:defRPr sz="5000">
                <a:solidFill>
                  <a:schemeClr val="tx2"/>
                </a:solidFill>
                <a:latin typeface="Verdana" pitchFamily="34" charset="0"/>
              </a:defRPr>
            </a:lvl3pPr>
            <a:lvl4pPr algn="l" rtl="0" eaLnBrk="0" fontAlgn="base" hangingPunct="0">
              <a:spcBef>
                <a:spcPct val="0"/>
              </a:spcBef>
              <a:spcAft>
                <a:spcPct val="0"/>
              </a:spcAft>
              <a:defRPr sz="5000">
                <a:solidFill>
                  <a:schemeClr val="tx2"/>
                </a:solidFill>
                <a:latin typeface="Verdana" pitchFamily="34" charset="0"/>
              </a:defRPr>
            </a:lvl4pPr>
            <a:lvl5pPr algn="l" rtl="0" eaLnBrk="0" fontAlgn="base" hangingPunct="0">
              <a:spcBef>
                <a:spcPct val="0"/>
              </a:spcBef>
              <a:spcAft>
                <a:spcPct val="0"/>
              </a:spcAft>
              <a:defRPr sz="5000">
                <a:solidFill>
                  <a:schemeClr val="tx2"/>
                </a:solidFill>
                <a:latin typeface="Verdana" pitchFamily="34" charset="0"/>
              </a:defRPr>
            </a:lvl5pPr>
            <a:lvl6pPr marL="457200" algn="l" rtl="0" fontAlgn="base">
              <a:spcBef>
                <a:spcPct val="0"/>
              </a:spcBef>
              <a:spcAft>
                <a:spcPct val="0"/>
              </a:spcAft>
              <a:defRPr sz="5000">
                <a:solidFill>
                  <a:schemeClr val="tx2"/>
                </a:solidFill>
                <a:latin typeface="Verdana" pitchFamily="34" charset="0"/>
              </a:defRPr>
            </a:lvl6pPr>
            <a:lvl7pPr marL="914400" algn="l" rtl="0" fontAlgn="base">
              <a:spcBef>
                <a:spcPct val="0"/>
              </a:spcBef>
              <a:spcAft>
                <a:spcPct val="0"/>
              </a:spcAft>
              <a:defRPr sz="5000">
                <a:solidFill>
                  <a:schemeClr val="tx2"/>
                </a:solidFill>
                <a:latin typeface="Verdana" pitchFamily="34" charset="0"/>
              </a:defRPr>
            </a:lvl7pPr>
            <a:lvl8pPr marL="1371600" algn="l" rtl="0" fontAlgn="base">
              <a:spcBef>
                <a:spcPct val="0"/>
              </a:spcBef>
              <a:spcAft>
                <a:spcPct val="0"/>
              </a:spcAft>
              <a:defRPr sz="5000">
                <a:solidFill>
                  <a:schemeClr val="tx2"/>
                </a:solidFill>
                <a:latin typeface="Verdana" pitchFamily="34" charset="0"/>
              </a:defRPr>
            </a:lvl8pPr>
            <a:lvl9pPr marL="1828800" algn="l" rtl="0" fontAlgn="base">
              <a:spcBef>
                <a:spcPct val="0"/>
              </a:spcBef>
              <a:spcAft>
                <a:spcPct val="0"/>
              </a:spcAft>
              <a:defRPr sz="5000">
                <a:solidFill>
                  <a:schemeClr val="tx2"/>
                </a:solidFill>
                <a:latin typeface="Verdana" pitchFamily="34" charset="0"/>
              </a:defRPr>
            </a:lvl9pPr>
          </a:lstStyle>
          <a:p>
            <a:pPr eaLnBrk="1" fontAlgn="auto" hangingPunct="1">
              <a:spcAft>
                <a:spcPts val="0"/>
              </a:spcAft>
              <a:defRPr/>
            </a:pPr>
            <a:r>
              <a:rPr lang="en-US" sz="3200" dirty="0" smtClean="0"/>
              <a:t>Approach Work</a:t>
            </a:r>
            <a:endParaRPr lang="en-US" sz="3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2400" dirty="0" smtClean="0"/>
              <a:t>INTERSECTION REALIGNMENT ON US 31-W AT MOORMAN LANE AND BRISTOW ROAD</a:t>
            </a:r>
            <a:endParaRPr lang="en-US" sz="2400" dirty="0"/>
          </a:p>
        </p:txBody>
      </p:sp>
      <p:sp>
        <p:nvSpPr>
          <p:cNvPr id="11" name="Text Placeholder 10"/>
          <p:cNvSpPr>
            <a:spLocks noGrp="1"/>
          </p:cNvSpPr>
          <p:nvPr>
            <p:ph type="body" idx="1"/>
          </p:nvPr>
        </p:nvSpPr>
        <p:spPr>
          <a:xfrm>
            <a:off x="457200" y="1524000"/>
            <a:ext cx="4040188" cy="639762"/>
          </a:xfrm>
        </p:spPr>
        <p:txBody>
          <a:bodyPr/>
          <a:lstStyle/>
          <a:p>
            <a:r>
              <a:rPr lang="en-US" dirty="0" smtClean="0"/>
              <a:t>Existing layout</a:t>
            </a:r>
            <a:endParaRPr lang="en-US" dirty="0"/>
          </a:p>
        </p:txBody>
      </p:sp>
      <p:sp>
        <p:nvSpPr>
          <p:cNvPr id="12" name="Text Placeholder 11"/>
          <p:cNvSpPr>
            <a:spLocks noGrp="1"/>
          </p:cNvSpPr>
          <p:nvPr>
            <p:ph type="body" sz="half" idx="3"/>
          </p:nvPr>
        </p:nvSpPr>
        <p:spPr/>
        <p:txBody>
          <a:bodyPr/>
          <a:lstStyle/>
          <a:p>
            <a:r>
              <a:rPr lang="en-US" dirty="0" smtClean="0"/>
              <a:t>Proposed layout</a:t>
            </a:r>
            <a:endParaRPr lang="en-US" dirty="0"/>
          </a:p>
        </p:txBody>
      </p:sp>
      <p:pic>
        <p:nvPicPr>
          <p:cNvPr id="9" name="Content Placeholder 8" descr="ExistingExhibit.jpg"/>
          <p:cNvPicPr>
            <a:picLocks noGrp="1" noChangeAspect="1"/>
          </p:cNvPicPr>
          <p:nvPr>
            <p:ph sz="quarter" idx="2"/>
          </p:nvPr>
        </p:nvPicPr>
        <p:blipFill>
          <a:blip r:embed="rId3" cstate="print"/>
          <a:stretch>
            <a:fillRect/>
          </a:stretch>
        </p:blipFill>
        <p:spPr>
          <a:xfrm>
            <a:off x="457200" y="2772100"/>
            <a:ext cx="4040188" cy="3121963"/>
          </a:xfrm>
        </p:spPr>
      </p:pic>
      <p:pic>
        <p:nvPicPr>
          <p:cNvPr id="10" name="Picture 9" descr="ProposedExhibit.jpg"/>
          <p:cNvPicPr>
            <a:picLocks noChangeAspect="1"/>
          </p:cNvPicPr>
          <p:nvPr/>
        </p:nvPicPr>
        <p:blipFill>
          <a:blip r:embed="rId4" cstate="print"/>
          <a:stretch>
            <a:fillRect/>
          </a:stretch>
        </p:blipFill>
        <p:spPr>
          <a:xfrm>
            <a:off x="4648200" y="2743200"/>
            <a:ext cx="4047027" cy="312724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239" y="609600"/>
            <a:ext cx="3265270" cy="498377"/>
          </a:xfrm>
        </p:spPr>
        <p:txBody>
          <a:bodyPr/>
          <a:lstStyle/>
          <a:p>
            <a:pPr eaLnBrk="1" fontAlgn="auto" hangingPunct="1">
              <a:spcAft>
                <a:spcPts val="0"/>
              </a:spcAft>
              <a:defRPr/>
            </a:pPr>
            <a:r>
              <a:rPr lang="en-US" sz="2800" dirty="0" smtClean="0"/>
              <a:t>Approach Work</a:t>
            </a:r>
            <a:endParaRPr sz="2800" dirty="0"/>
          </a:p>
        </p:txBody>
      </p:sp>
      <p:pic>
        <p:nvPicPr>
          <p:cNvPr id="8194" name="Picture 2" descr="U:\12-1085 Garrett\Pictures 1-26-12\IMG_2832.JPG"/>
          <p:cNvPicPr>
            <a:picLocks noChangeAspect="1" noChangeArrowheads="1"/>
          </p:cNvPicPr>
          <p:nvPr/>
        </p:nvPicPr>
        <p:blipFill>
          <a:blip r:embed="rId3" cstate="print"/>
          <a:stretch>
            <a:fillRect/>
          </a:stretch>
        </p:blipFill>
        <p:spPr bwMode="auto">
          <a:xfrm>
            <a:off x="228600" y="1295399"/>
            <a:ext cx="3642548" cy="4876801"/>
          </a:xfrm>
          <a:prstGeom prst="rect">
            <a:avLst/>
          </a:prstGeom>
          <a:ln w="38100">
            <a:solidFill>
              <a:schemeClr val="accent4"/>
            </a:solidFill>
            <a:miter lim="800000"/>
          </a:ln>
          <a:effectLst>
            <a:outerShdw blurRad="190500" algn="tl" rotWithShape="0">
              <a:srgbClr val="000000">
                <a:alpha val="70000"/>
              </a:srgbClr>
            </a:outerShdw>
          </a:effectLst>
        </p:spPr>
      </p:pic>
      <p:pic>
        <p:nvPicPr>
          <p:cNvPr id="4" name="Picture 2" descr="U:\12-1085 Garrett\Pictures 1-26-12\IMG_2832.JPG"/>
          <p:cNvPicPr>
            <a:picLocks noChangeAspect="1" noChangeArrowheads="1"/>
          </p:cNvPicPr>
          <p:nvPr/>
        </p:nvPicPr>
        <p:blipFill>
          <a:blip r:embed="rId4" cstate="print"/>
          <a:stretch>
            <a:fillRect/>
          </a:stretch>
        </p:blipFill>
        <p:spPr bwMode="auto">
          <a:xfrm>
            <a:off x="4114800" y="1828800"/>
            <a:ext cx="4750278" cy="3548047"/>
          </a:xfrm>
          <a:prstGeom prst="rect">
            <a:avLst/>
          </a:prstGeom>
          <a:ln w="38100">
            <a:solidFill>
              <a:schemeClr val="accent4"/>
            </a:solidFill>
            <a:miter lim="800000"/>
          </a:ln>
          <a:effectLst>
            <a:outerShdw blurRad="190500" algn="tl" rotWithShape="0">
              <a:srgbClr val="000000">
                <a:alpha val="70000"/>
              </a:srgbClr>
            </a:outerShdw>
          </a:effectLst>
        </p:spPr>
      </p:pic>
      <p:sp>
        <p:nvSpPr>
          <p:cNvPr id="5" name="Title 1"/>
          <p:cNvSpPr txBox="1">
            <a:spLocks/>
          </p:cNvSpPr>
          <p:nvPr/>
        </p:nvSpPr>
        <p:spPr bwMode="auto">
          <a:xfrm>
            <a:off x="4626633" y="1046210"/>
            <a:ext cx="3726611" cy="498377"/>
          </a:xfrm>
          <a:prstGeom prst="rect">
            <a:avLst/>
          </a:prstGeom>
          <a:noFill/>
          <a:ln w="9525">
            <a:noFill/>
            <a:miter lim="800000"/>
            <a:headEnd/>
            <a:tailEnd/>
          </a:ln>
        </p:spPr>
        <p:txBody>
          <a:bodyPr vert="horz" wrap="square" lIns="0" tIns="0" rIns="0" bIns="0" numCol="1" anchor="b" anchorCtr="0" compatLnSpc="1">
            <a:prstTxWarp prst="textNoShape">
              <a:avLst/>
            </a:prstTxWarp>
            <a:noAutofit/>
            <a:scene3d>
              <a:camera prst="orthographicFront"/>
              <a:lightRig rig="freezing" dir="t">
                <a:rot lat="0" lon="0" rev="5640000"/>
              </a:lightRig>
            </a:scene3d>
            <a:sp3d prstMaterial="flat">
              <a:bevelT w="38100" h="38100"/>
            </a:sp3d>
          </a:bodyPr>
          <a:lstStyle>
            <a:lvl1pPr algn="l" rtl="0" eaLnBrk="0" fontAlgn="base" hangingPunct="0">
              <a:spcBef>
                <a:spcPct val="0"/>
              </a:spcBef>
              <a:spcAft>
                <a:spcPct val="0"/>
              </a:spcAft>
              <a:buNone/>
              <a:defRPr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vl2pPr algn="l" rtl="0" eaLnBrk="0" fontAlgn="base" hangingPunct="0">
              <a:spcBef>
                <a:spcPct val="0"/>
              </a:spcBef>
              <a:spcAft>
                <a:spcPct val="0"/>
              </a:spcAft>
              <a:defRPr sz="5000">
                <a:solidFill>
                  <a:schemeClr val="tx2"/>
                </a:solidFill>
                <a:latin typeface="Verdana" pitchFamily="34" charset="0"/>
              </a:defRPr>
            </a:lvl2pPr>
            <a:lvl3pPr algn="l" rtl="0" eaLnBrk="0" fontAlgn="base" hangingPunct="0">
              <a:spcBef>
                <a:spcPct val="0"/>
              </a:spcBef>
              <a:spcAft>
                <a:spcPct val="0"/>
              </a:spcAft>
              <a:defRPr sz="5000">
                <a:solidFill>
                  <a:schemeClr val="tx2"/>
                </a:solidFill>
                <a:latin typeface="Verdana" pitchFamily="34" charset="0"/>
              </a:defRPr>
            </a:lvl3pPr>
            <a:lvl4pPr algn="l" rtl="0" eaLnBrk="0" fontAlgn="base" hangingPunct="0">
              <a:spcBef>
                <a:spcPct val="0"/>
              </a:spcBef>
              <a:spcAft>
                <a:spcPct val="0"/>
              </a:spcAft>
              <a:defRPr sz="5000">
                <a:solidFill>
                  <a:schemeClr val="tx2"/>
                </a:solidFill>
                <a:latin typeface="Verdana" pitchFamily="34" charset="0"/>
              </a:defRPr>
            </a:lvl4pPr>
            <a:lvl5pPr algn="l" rtl="0" eaLnBrk="0" fontAlgn="base" hangingPunct="0">
              <a:spcBef>
                <a:spcPct val="0"/>
              </a:spcBef>
              <a:spcAft>
                <a:spcPct val="0"/>
              </a:spcAft>
              <a:defRPr sz="5000">
                <a:solidFill>
                  <a:schemeClr val="tx2"/>
                </a:solidFill>
                <a:latin typeface="Verdana" pitchFamily="34" charset="0"/>
              </a:defRPr>
            </a:lvl5pPr>
            <a:lvl6pPr marL="457200" algn="l" rtl="0" fontAlgn="base">
              <a:spcBef>
                <a:spcPct val="0"/>
              </a:spcBef>
              <a:spcAft>
                <a:spcPct val="0"/>
              </a:spcAft>
              <a:defRPr sz="5000">
                <a:solidFill>
                  <a:schemeClr val="tx2"/>
                </a:solidFill>
                <a:latin typeface="Verdana" pitchFamily="34" charset="0"/>
              </a:defRPr>
            </a:lvl6pPr>
            <a:lvl7pPr marL="914400" algn="l" rtl="0" fontAlgn="base">
              <a:spcBef>
                <a:spcPct val="0"/>
              </a:spcBef>
              <a:spcAft>
                <a:spcPct val="0"/>
              </a:spcAft>
              <a:defRPr sz="5000">
                <a:solidFill>
                  <a:schemeClr val="tx2"/>
                </a:solidFill>
                <a:latin typeface="Verdana" pitchFamily="34" charset="0"/>
              </a:defRPr>
            </a:lvl7pPr>
            <a:lvl8pPr marL="1371600" algn="l" rtl="0" fontAlgn="base">
              <a:spcBef>
                <a:spcPct val="0"/>
              </a:spcBef>
              <a:spcAft>
                <a:spcPct val="0"/>
              </a:spcAft>
              <a:defRPr sz="5000">
                <a:solidFill>
                  <a:schemeClr val="tx2"/>
                </a:solidFill>
                <a:latin typeface="Verdana" pitchFamily="34" charset="0"/>
              </a:defRPr>
            </a:lvl8pPr>
            <a:lvl9pPr marL="1828800" algn="l" rtl="0" fontAlgn="base">
              <a:spcBef>
                <a:spcPct val="0"/>
              </a:spcBef>
              <a:spcAft>
                <a:spcPct val="0"/>
              </a:spcAft>
              <a:defRPr sz="5000">
                <a:solidFill>
                  <a:schemeClr val="tx2"/>
                </a:solidFill>
                <a:latin typeface="Verdana" pitchFamily="34" charset="0"/>
              </a:defRPr>
            </a:lvl9pPr>
          </a:lstStyle>
          <a:p>
            <a:pPr eaLnBrk="1" fontAlgn="auto" hangingPunct="1">
              <a:spcAft>
                <a:spcPts val="0"/>
              </a:spcAft>
              <a:defRPr/>
            </a:pPr>
            <a:r>
              <a:rPr lang="en-US" sz="2800" dirty="0" smtClean="0"/>
              <a:t>Nearly Completed</a:t>
            </a:r>
            <a:endParaRPr lang="en-US" sz="2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2835" y="215659"/>
            <a:ext cx="3265270" cy="498377"/>
          </a:xfrm>
        </p:spPr>
        <p:txBody>
          <a:bodyPr/>
          <a:lstStyle/>
          <a:p>
            <a:pPr eaLnBrk="1" fontAlgn="auto" hangingPunct="1">
              <a:spcAft>
                <a:spcPts val="0"/>
              </a:spcAft>
              <a:defRPr/>
            </a:pPr>
            <a:r>
              <a:rPr lang="en-US" sz="2800" dirty="0" smtClean="0"/>
              <a:t>Finished Bridge</a:t>
            </a:r>
            <a:endParaRPr sz="2800" dirty="0"/>
          </a:p>
        </p:txBody>
      </p:sp>
      <p:pic>
        <p:nvPicPr>
          <p:cNvPr id="8194" name="Picture 2" descr="U:\12-1085 Garrett\Pictures 1-26-12\IMG_2832.JPG"/>
          <p:cNvPicPr>
            <a:picLocks noChangeAspect="1" noChangeArrowheads="1"/>
          </p:cNvPicPr>
          <p:nvPr/>
        </p:nvPicPr>
        <p:blipFill>
          <a:blip r:embed="rId3" cstate="print"/>
          <a:stretch>
            <a:fillRect/>
          </a:stretch>
        </p:blipFill>
        <p:spPr bwMode="auto">
          <a:xfrm>
            <a:off x="854266" y="1211866"/>
            <a:ext cx="7401212" cy="4930310"/>
          </a:xfrm>
          <a:prstGeom prst="rect">
            <a:avLst/>
          </a:prstGeom>
          <a:ln w="38100">
            <a:solidFill>
              <a:schemeClr val="accent4"/>
            </a:solidFill>
            <a:miter lim="800000"/>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19200"/>
            <a:ext cx="8305800" cy="850392"/>
          </a:xfrm>
        </p:spPr>
        <p:txBody>
          <a:bodyPr/>
          <a:lstStyle/>
          <a:p>
            <a:r>
              <a:rPr lang="en-US" sz="3600" dirty="0"/>
              <a:t>2015 Project Excellence Awards</a:t>
            </a:r>
          </a:p>
        </p:txBody>
      </p:sp>
      <p:sp>
        <p:nvSpPr>
          <p:cNvPr id="3" name="Text Placeholder 2"/>
          <p:cNvSpPr>
            <a:spLocks noGrp="1"/>
          </p:cNvSpPr>
          <p:nvPr>
            <p:ph type="body" idx="1"/>
          </p:nvPr>
        </p:nvSpPr>
        <p:spPr>
          <a:xfrm>
            <a:off x="3294888" y="2590800"/>
            <a:ext cx="2401824" cy="1105336"/>
          </a:xfrm>
        </p:spPr>
        <p:txBody>
          <a:bodyPr/>
          <a:lstStyle/>
          <a:p>
            <a:r>
              <a:rPr lang="en-US" sz="3200" dirty="0" smtClean="0"/>
              <a:t>Thank You!</a:t>
            </a:r>
            <a:endParaRPr lang="en-US" sz="3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820997"/>
            <a:ext cx="45720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3013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09148"/>
          </a:xfrm>
        </p:spPr>
        <p:txBody>
          <a:bodyPr>
            <a:normAutofit/>
          </a:bodyPr>
          <a:lstStyle/>
          <a:p>
            <a:pPr algn="ctr"/>
            <a:r>
              <a:rPr lang="en-US" sz="3600" dirty="0" smtClean="0"/>
              <a:t>US 31-W LOOKING SOUTH</a:t>
            </a:r>
            <a:endParaRPr lang="en-US" sz="3600" dirty="0"/>
          </a:p>
        </p:txBody>
      </p:sp>
      <p:sp>
        <p:nvSpPr>
          <p:cNvPr id="3" name="Text Placeholder 2"/>
          <p:cNvSpPr>
            <a:spLocks noGrp="1"/>
          </p:cNvSpPr>
          <p:nvPr>
            <p:ph type="body" idx="1"/>
          </p:nvPr>
        </p:nvSpPr>
        <p:spPr/>
        <p:txBody>
          <a:bodyPr/>
          <a:lstStyle/>
          <a:p>
            <a:r>
              <a:rPr lang="en-US" dirty="0" smtClean="0"/>
              <a:t>BEFORE</a:t>
            </a:r>
            <a:endParaRPr lang="en-US" dirty="0"/>
          </a:p>
        </p:txBody>
      </p:sp>
      <p:sp>
        <p:nvSpPr>
          <p:cNvPr id="5" name="Text Placeholder 4"/>
          <p:cNvSpPr>
            <a:spLocks noGrp="1"/>
          </p:cNvSpPr>
          <p:nvPr>
            <p:ph type="body" sz="half" idx="3"/>
          </p:nvPr>
        </p:nvSpPr>
        <p:spPr/>
        <p:txBody>
          <a:bodyPr>
            <a:normAutofit/>
          </a:bodyPr>
          <a:lstStyle/>
          <a:p>
            <a:r>
              <a:rPr lang="en-US" dirty="0" smtClean="0"/>
              <a:t>AFTER</a:t>
            </a:r>
            <a:endParaRPr lang="en-US" dirty="0"/>
          </a:p>
        </p:txBody>
      </p:sp>
      <p:pic>
        <p:nvPicPr>
          <p:cNvPr id="11" name="Content Placeholder 10" descr="US 31-W (Looking South).jpg"/>
          <p:cNvPicPr>
            <a:picLocks noGrp="1" noChangeAspect="1"/>
          </p:cNvPicPr>
          <p:nvPr>
            <p:ph sz="quarter" idx="2"/>
          </p:nvPr>
        </p:nvPicPr>
        <p:blipFill>
          <a:blip r:embed="rId3" cstate="print"/>
          <a:stretch>
            <a:fillRect/>
          </a:stretch>
        </p:blipFill>
        <p:spPr>
          <a:xfrm>
            <a:off x="457201" y="2819400"/>
            <a:ext cx="4024027" cy="3035808"/>
          </a:xfrm>
        </p:spPr>
      </p:pic>
      <p:pic>
        <p:nvPicPr>
          <p:cNvPr id="13" name="Content Placeholder 12" descr="IMG_0107.jpg"/>
          <p:cNvPicPr>
            <a:picLocks noGrp="1" noChangeAspect="1"/>
          </p:cNvPicPr>
          <p:nvPr>
            <p:ph sz="quarter" idx="4"/>
          </p:nvPr>
        </p:nvPicPr>
        <p:blipFill>
          <a:blip r:embed="rId4" cstate="print"/>
          <a:stretch>
            <a:fillRect/>
          </a:stretch>
        </p:blipFill>
        <p:spPr>
          <a:xfrm>
            <a:off x="4645025" y="2817416"/>
            <a:ext cx="4041775" cy="3031331"/>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09148"/>
          </a:xfrm>
        </p:spPr>
        <p:txBody>
          <a:bodyPr>
            <a:normAutofit/>
          </a:bodyPr>
          <a:lstStyle/>
          <a:p>
            <a:pPr algn="ctr"/>
            <a:r>
              <a:rPr lang="en-US" sz="3600" dirty="0" smtClean="0"/>
              <a:t>US 31-W LOOKING NORTH</a:t>
            </a:r>
            <a:endParaRPr lang="en-US" sz="3600" dirty="0"/>
          </a:p>
        </p:txBody>
      </p:sp>
      <p:sp>
        <p:nvSpPr>
          <p:cNvPr id="3" name="Text Placeholder 2"/>
          <p:cNvSpPr>
            <a:spLocks noGrp="1"/>
          </p:cNvSpPr>
          <p:nvPr>
            <p:ph type="body" idx="1"/>
          </p:nvPr>
        </p:nvSpPr>
        <p:spPr/>
        <p:txBody>
          <a:bodyPr/>
          <a:lstStyle/>
          <a:p>
            <a:r>
              <a:rPr lang="en-US" dirty="0" smtClean="0"/>
              <a:t>BEFORE</a:t>
            </a:r>
            <a:endParaRPr lang="en-US" dirty="0"/>
          </a:p>
        </p:txBody>
      </p:sp>
      <p:sp>
        <p:nvSpPr>
          <p:cNvPr id="5" name="Text Placeholder 4"/>
          <p:cNvSpPr>
            <a:spLocks noGrp="1"/>
          </p:cNvSpPr>
          <p:nvPr>
            <p:ph type="body" sz="half" idx="3"/>
          </p:nvPr>
        </p:nvSpPr>
        <p:spPr/>
        <p:txBody>
          <a:bodyPr>
            <a:normAutofit/>
          </a:bodyPr>
          <a:lstStyle/>
          <a:p>
            <a:r>
              <a:rPr lang="en-US" dirty="0" smtClean="0"/>
              <a:t>AFTER</a:t>
            </a:r>
            <a:endParaRPr lang="en-US" dirty="0"/>
          </a:p>
        </p:txBody>
      </p:sp>
      <p:pic>
        <p:nvPicPr>
          <p:cNvPr id="11" name="Content Placeholder 10" descr="IMG_1126.JPG"/>
          <p:cNvPicPr>
            <a:picLocks noGrp="1" noChangeAspect="1"/>
          </p:cNvPicPr>
          <p:nvPr>
            <p:ph sz="quarter" idx="4"/>
          </p:nvPr>
        </p:nvPicPr>
        <p:blipFill>
          <a:blip r:embed="rId3" cstate="print"/>
          <a:stretch>
            <a:fillRect/>
          </a:stretch>
        </p:blipFill>
        <p:spPr>
          <a:xfrm>
            <a:off x="4645025" y="2817416"/>
            <a:ext cx="4041775" cy="3031331"/>
          </a:xfrm>
        </p:spPr>
      </p:pic>
      <p:pic>
        <p:nvPicPr>
          <p:cNvPr id="10" name="Content Placeholder 9" descr="US 31-W (Looking North).jpg"/>
          <p:cNvPicPr>
            <a:picLocks noGrp="1" noChangeAspect="1"/>
          </p:cNvPicPr>
          <p:nvPr>
            <p:ph sz="quarter" idx="2"/>
          </p:nvPr>
        </p:nvPicPr>
        <p:blipFill>
          <a:blip r:embed="rId4" cstate="print"/>
          <a:stretch>
            <a:fillRect/>
          </a:stretch>
        </p:blipFill>
        <p:spPr>
          <a:xfrm>
            <a:off x="457201" y="2819400"/>
            <a:ext cx="4024029" cy="3035808"/>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REALIGNED ROADWAYS</a:t>
            </a:r>
            <a:endParaRPr lang="en-US" dirty="0"/>
          </a:p>
        </p:txBody>
      </p:sp>
      <p:pic>
        <p:nvPicPr>
          <p:cNvPr id="4" name="Content Placeholder 3" descr="IMG_0108.jpg"/>
          <p:cNvPicPr>
            <a:picLocks noGrp="1" noChangeAspect="1"/>
          </p:cNvPicPr>
          <p:nvPr>
            <p:ph sz="quarter" idx="2"/>
          </p:nvPr>
        </p:nvPicPr>
        <p:blipFill>
          <a:blip r:embed="rId3" cstate="print"/>
          <a:stretch>
            <a:fillRect/>
          </a:stretch>
        </p:blipFill>
        <p:spPr>
          <a:xfrm>
            <a:off x="457200" y="2819400"/>
            <a:ext cx="4047744" cy="3035808"/>
          </a:xfrm>
        </p:spPr>
      </p:pic>
      <p:sp>
        <p:nvSpPr>
          <p:cNvPr id="5" name="Text Placeholder 2"/>
          <p:cNvSpPr>
            <a:spLocks noGrp="1"/>
          </p:cNvSpPr>
          <p:nvPr>
            <p:ph type="body" idx="1"/>
          </p:nvPr>
        </p:nvSpPr>
        <p:spPr>
          <a:xfrm>
            <a:off x="457200" y="1535113"/>
            <a:ext cx="4040188" cy="639762"/>
          </a:xfrm>
        </p:spPr>
        <p:txBody>
          <a:bodyPr/>
          <a:lstStyle/>
          <a:p>
            <a:r>
              <a:rPr lang="en-US" dirty="0" smtClean="0"/>
              <a:t>MOORMAN LANE</a:t>
            </a:r>
            <a:endParaRPr lang="en-US" dirty="0"/>
          </a:p>
        </p:txBody>
      </p:sp>
      <p:sp>
        <p:nvSpPr>
          <p:cNvPr id="6" name="Text Placeholder 2"/>
          <p:cNvSpPr>
            <a:spLocks noGrp="1"/>
          </p:cNvSpPr>
          <p:nvPr>
            <p:ph type="body" idx="1"/>
          </p:nvPr>
        </p:nvSpPr>
        <p:spPr>
          <a:xfrm>
            <a:off x="4724400" y="1524000"/>
            <a:ext cx="4040188" cy="639762"/>
          </a:xfrm>
        </p:spPr>
        <p:txBody>
          <a:bodyPr/>
          <a:lstStyle/>
          <a:p>
            <a:r>
              <a:rPr lang="en-US" dirty="0" smtClean="0"/>
              <a:t>BRISTOW ROAD</a:t>
            </a:r>
            <a:endParaRPr lang="en-US" dirty="0"/>
          </a:p>
        </p:txBody>
      </p:sp>
      <p:pic>
        <p:nvPicPr>
          <p:cNvPr id="7" name="Content Placeholder 3" descr="IMG_0115.jpg"/>
          <p:cNvPicPr>
            <a:picLocks noGrp="1" noChangeAspect="1"/>
          </p:cNvPicPr>
          <p:nvPr>
            <p:ph sz="quarter" idx="2"/>
          </p:nvPr>
        </p:nvPicPr>
        <p:blipFill>
          <a:blip r:embed="rId4" cstate="print"/>
          <a:stretch>
            <a:fillRect/>
          </a:stretch>
        </p:blipFill>
        <p:spPr>
          <a:xfrm>
            <a:off x="4648200" y="2819400"/>
            <a:ext cx="4047744" cy="3035808"/>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pPr algn="ctr"/>
            <a:r>
              <a:rPr lang="en-US" dirty="0" smtClean="0"/>
              <a:t>LEFT TURN LANES</a:t>
            </a:r>
            <a:endParaRPr lang="en-US" dirty="0"/>
          </a:p>
        </p:txBody>
      </p:sp>
      <p:pic>
        <p:nvPicPr>
          <p:cNvPr id="10" name="Content Placeholder 9" descr="IMG_1144.JPG"/>
          <p:cNvPicPr>
            <a:picLocks noGrp="1" noChangeAspect="1"/>
          </p:cNvPicPr>
          <p:nvPr>
            <p:ph sz="quarter" idx="2"/>
          </p:nvPr>
        </p:nvPicPr>
        <p:blipFill>
          <a:blip r:embed="rId3" cstate="print"/>
          <a:stretch>
            <a:fillRect/>
          </a:stretch>
        </p:blipFill>
        <p:spPr>
          <a:xfrm>
            <a:off x="381000" y="2819400"/>
            <a:ext cx="4040188" cy="3030141"/>
          </a:xfrm>
        </p:spPr>
      </p:pic>
      <p:pic>
        <p:nvPicPr>
          <p:cNvPr id="11" name="Picture 10" descr="IMG_1140.JPG"/>
          <p:cNvPicPr>
            <a:picLocks noChangeAspect="1"/>
          </p:cNvPicPr>
          <p:nvPr/>
        </p:nvPicPr>
        <p:blipFill>
          <a:blip r:embed="rId4" cstate="print"/>
          <a:stretch>
            <a:fillRect/>
          </a:stretch>
        </p:blipFill>
        <p:spPr>
          <a:xfrm>
            <a:off x="4648200" y="2819400"/>
            <a:ext cx="4047744" cy="3035808"/>
          </a:xfrm>
          <a:prstGeom prst="rect">
            <a:avLst/>
          </a:prstGeom>
        </p:spPr>
      </p:pic>
      <p:sp>
        <p:nvSpPr>
          <p:cNvPr id="12" name="Text Placeholder 2"/>
          <p:cNvSpPr>
            <a:spLocks noGrp="1"/>
          </p:cNvSpPr>
          <p:nvPr>
            <p:ph type="body" idx="1"/>
          </p:nvPr>
        </p:nvSpPr>
        <p:spPr>
          <a:xfrm>
            <a:off x="457200" y="1535113"/>
            <a:ext cx="4040188" cy="639762"/>
          </a:xfrm>
        </p:spPr>
        <p:txBody>
          <a:bodyPr/>
          <a:lstStyle/>
          <a:p>
            <a:r>
              <a:rPr lang="en-US" dirty="0" smtClean="0"/>
              <a:t>NORTH BOUND</a:t>
            </a:r>
            <a:endParaRPr lang="en-US" dirty="0"/>
          </a:p>
        </p:txBody>
      </p:sp>
      <p:sp>
        <p:nvSpPr>
          <p:cNvPr id="13" name="Text Placeholder 2"/>
          <p:cNvSpPr>
            <a:spLocks noGrp="1"/>
          </p:cNvSpPr>
          <p:nvPr>
            <p:ph type="body" idx="1"/>
          </p:nvPr>
        </p:nvSpPr>
        <p:spPr>
          <a:xfrm>
            <a:off x="4724400" y="1524000"/>
            <a:ext cx="4040188" cy="639762"/>
          </a:xfrm>
        </p:spPr>
        <p:txBody>
          <a:bodyPr/>
          <a:lstStyle/>
          <a:p>
            <a:r>
              <a:rPr lang="en-US" dirty="0" smtClean="0"/>
              <a:t>SOUTH BOUND</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pPr algn="ctr"/>
            <a:r>
              <a:rPr lang="en-US" dirty="0" smtClean="0"/>
              <a:t>ADDITIONAL FEATURES</a:t>
            </a:r>
            <a:endParaRPr lang="en-US" dirty="0"/>
          </a:p>
        </p:txBody>
      </p:sp>
      <p:pic>
        <p:nvPicPr>
          <p:cNvPr id="4" name="Content Placeholder 3" descr="IMG_1131.JPG"/>
          <p:cNvPicPr>
            <a:picLocks noGrp="1" noChangeAspect="1"/>
          </p:cNvPicPr>
          <p:nvPr>
            <p:ph sz="quarter" idx="2"/>
          </p:nvPr>
        </p:nvPicPr>
        <p:blipFill>
          <a:blip r:embed="rId3" cstate="print"/>
          <a:stretch>
            <a:fillRect/>
          </a:stretch>
        </p:blipFill>
        <p:spPr>
          <a:xfrm>
            <a:off x="381000" y="2667000"/>
            <a:ext cx="4047744" cy="3035808"/>
          </a:xfrm>
        </p:spPr>
      </p:pic>
      <p:sp>
        <p:nvSpPr>
          <p:cNvPr id="5" name="Text Placeholder 2"/>
          <p:cNvSpPr>
            <a:spLocks noGrp="1"/>
          </p:cNvSpPr>
          <p:nvPr>
            <p:ph type="body" idx="1"/>
          </p:nvPr>
        </p:nvSpPr>
        <p:spPr>
          <a:xfrm>
            <a:off x="457200" y="1535113"/>
            <a:ext cx="4040188" cy="639762"/>
          </a:xfrm>
        </p:spPr>
        <p:txBody>
          <a:bodyPr/>
          <a:lstStyle/>
          <a:p>
            <a:r>
              <a:rPr lang="en-US" dirty="0" smtClean="0"/>
              <a:t>ACCESS MANAGEMENT</a:t>
            </a:r>
            <a:endParaRPr lang="en-US" dirty="0"/>
          </a:p>
        </p:txBody>
      </p:sp>
      <p:sp>
        <p:nvSpPr>
          <p:cNvPr id="6" name="Text Placeholder 2"/>
          <p:cNvSpPr>
            <a:spLocks noGrp="1"/>
          </p:cNvSpPr>
          <p:nvPr>
            <p:ph type="body" idx="1"/>
          </p:nvPr>
        </p:nvSpPr>
        <p:spPr>
          <a:xfrm>
            <a:off x="4724400" y="1524000"/>
            <a:ext cx="4040188" cy="639762"/>
          </a:xfrm>
        </p:spPr>
        <p:txBody>
          <a:bodyPr/>
          <a:lstStyle/>
          <a:p>
            <a:r>
              <a:rPr lang="en-US" dirty="0" smtClean="0"/>
              <a:t>NEW RIGHT TURN LANE</a:t>
            </a:r>
            <a:endParaRPr lang="en-US" dirty="0"/>
          </a:p>
        </p:txBody>
      </p:sp>
      <p:pic>
        <p:nvPicPr>
          <p:cNvPr id="7" name="Picture 6" descr="IMG_1126.JPG"/>
          <p:cNvPicPr>
            <a:picLocks noChangeAspect="1"/>
          </p:cNvPicPr>
          <p:nvPr/>
        </p:nvPicPr>
        <p:blipFill>
          <a:blip r:embed="rId4" cstate="print"/>
          <a:stretch>
            <a:fillRect/>
          </a:stretch>
        </p:blipFill>
        <p:spPr>
          <a:xfrm>
            <a:off x="4724400" y="2667000"/>
            <a:ext cx="4047744" cy="303580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914400"/>
          </a:xfrm>
        </p:spPr>
        <p:txBody>
          <a:bodyPr>
            <a:normAutofit fontScale="90000"/>
          </a:bodyPr>
          <a:lstStyle/>
          <a:p>
            <a:r>
              <a:rPr lang="en-US" sz="2000" b="1" dirty="0" smtClean="0"/>
              <a:t>5-4000.00</a:t>
            </a:r>
            <a:br>
              <a:rPr lang="en-US" sz="2000" b="1" dirty="0" smtClean="0"/>
            </a:br>
            <a:r>
              <a:rPr lang="en-US" sz="2000" b="1" dirty="0" smtClean="0"/>
              <a:t>KY 1494 over Long Lick Creek – Emergency Bridge Replacement</a:t>
            </a:r>
            <a:br>
              <a:rPr lang="en-US" sz="2000" b="1" dirty="0" smtClean="0"/>
            </a:br>
            <a:r>
              <a:rPr lang="en-US" sz="2000" b="1" dirty="0" smtClean="0"/>
              <a:t>Bullitt County</a:t>
            </a:r>
            <a:endParaRPr lang="en-US" sz="2000" b="1" dirty="0"/>
          </a:p>
        </p:txBody>
      </p:sp>
      <p:sp>
        <p:nvSpPr>
          <p:cNvPr id="3" name="Subtitle 2"/>
          <p:cNvSpPr>
            <a:spLocks noGrp="1"/>
          </p:cNvSpPr>
          <p:nvPr>
            <p:ph type="subTitle" idx="1"/>
          </p:nvPr>
        </p:nvSpPr>
        <p:spPr>
          <a:xfrm>
            <a:off x="914400" y="6172200"/>
            <a:ext cx="7315200" cy="685800"/>
          </a:xfrm>
        </p:spPr>
        <p:txBody>
          <a:bodyPr>
            <a:noAutofit/>
          </a:bodyPr>
          <a:lstStyle/>
          <a:p>
            <a:r>
              <a:rPr lang="en-US" sz="1400" b="1" dirty="0" smtClean="0">
                <a:solidFill>
                  <a:schemeClr val="tx1"/>
                </a:solidFill>
              </a:rPr>
              <a:t>Existing roadway showing failing north end bent. Several lifts of asphalt </a:t>
            </a:r>
            <a:r>
              <a:rPr lang="en-US" sz="1400" b="1" dirty="0" smtClean="0">
                <a:solidFill>
                  <a:schemeClr val="tx1"/>
                </a:solidFill>
              </a:rPr>
              <a:t>had </a:t>
            </a:r>
            <a:r>
              <a:rPr lang="en-US" sz="1400" b="1" dirty="0" smtClean="0">
                <a:solidFill>
                  <a:schemeClr val="tx1"/>
                </a:solidFill>
              </a:rPr>
              <a:t>been placed at the north end of the structure to allow a smooth transition to the bridge due to the sunken roadway.</a:t>
            </a:r>
            <a:endParaRPr lang="en-US" sz="1400" b="1" dirty="0">
              <a:solidFill>
                <a:schemeClr val="tx1"/>
              </a:solidFill>
            </a:endParaRPr>
          </a:p>
        </p:txBody>
      </p:sp>
      <p:pic>
        <p:nvPicPr>
          <p:cNvPr id="1026" name="Picture 2" descr="C:\Users\TimE.Shown\Desktop\KY1494 @ Long Lick Crk\5-4000 Photos\100_0927.JPG"/>
          <p:cNvPicPr>
            <a:picLocks noChangeAspect="1" noChangeArrowheads="1"/>
          </p:cNvPicPr>
          <p:nvPr/>
        </p:nvPicPr>
        <p:blipFill>
          <a:blip r:embed="rId3" cstate="print"/>
          <a:srcRect/>
          <a:stretch>
            <a:fillRect/>
          </a:stretch>
        </p:blipFill>
        <p:spPr bwMode="auto">
          <a:xfrm>
            <a:off x="1143000" y="1066800"/>
            <a:ext cx="6729984" cy="5047488"/>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3.jpeg"/></Relationships>
</file>

<file path=ppt/theme/_rels/theme12.xml.rels><?xml version="1.0" encoding="UTF-8" standalone="yes"?>
<Relationships xmlns="http://schemas.openxmlformats.org/package/2006/relationships"><Relationship Id="rId1" Type="http://schemas.openxmlformats.org/officeDocument/2006/relationships/image" Target="../media/image3.jpeg"/></Relationships>
</file>

<file path=ppt/theme/_rels/theme13.xml.rels><?xml version="1.0" encoding="UTF-8" standalone="yes"?>
<Relationships xmlns="http://schemas.openxmlformats.org/package/2006/relationships"><Relationship Id="rId1" Type="http://schemas.openxmlformats.org/officeDocument/2006/relationships/image" Target="../media/image3.jpeg"/></Relationships>
</file>

<file path=ppt/theme/_rels/theme14.xml.rels><?xml version="1.0" encoding="UTF-8" standalone="yes"?>
<Relationships xmlns="http://schemas.openxmlformats.org/package/2006/relationships"><Relationship Id="rId1" Type="http://schemas.openxmlformats.org/officeDocument/2006/relationships/image" Target="../media/image3.jpeg"/></Relationships>
</file>

<file path=ppt/theme/_rels/theme15.xml.rels><?xml version="1.0" encoding="UTF-8" standalone="yes"?>
<Relationships xmlns="http://schemas.openxmlformats.org/package/2006/relationships"><Relationship Id="rId1" Type="http://schemas.openxmlformats.org/officeDocument/2006/relationships/image" Target="../media/image3.jpeg"/></Relationships>
</file>

<file path=ppt/theme/_rels/theme16.xml.rels><?xml version="1.0" encoding="UTF-8" standalone="yes"?>
<Relationships xmlns="http://schemas.openxmlformats.org/package/2006/relationships"><Relationship Id="rId1" Type="http://schemas.openxmlformats.org/officeDocument/2006/relationships/image" Target="../media/image4.jpeg"/></Relationships>
</file>

<file path=ppt/theme/_rels/theme17.xml.rels><?xml version="1.0" encoding="UTF-8" standalone="yes"?>
<Relationships xmlns="http://schemas.openxmlformats.org/package/2006/relationships"><Relationship Id="rId1" Type="http://schemas.openxmlformats.org/officeDocument/2006/relationships/image" Target="../media/image4.jpeg"/></Relationships>
</file>

<file path=ppt/theme/_rels/theme18.xml.rels><?xml version="1.0" encoding="UTF-8" standalone="yes"?>
<Relationships xmlns="http://schemas.openxmlformats.org/package/2006/relationships"><Relationship Id="rId1" Type="http://schemas.openxmlformats.org/officeDocument/2006/relationships/image" Target="../media/image4.jpeg"/></Relationships>
</file>

<file path=ppt/theme/_rels/theme19.xml.rels><?xml version="1.0" encoding="UTF-8" standalone="yes"?>
<Relationships xmlns="http://schemas.openxmlformats.org/package/2006/relationships"><Relationship Id="rId1" Type="http://schemas.openxmlformats.org/officeDocument/2006/relationships/image" Target="../media/image4.jpeg"/></Relationships>
</file>

<file path=ppt/theme/_rels/theme20.xml.rels><?xml version="1.0" encoding="UTF-8" standalone="yes"?>
<Relationships xmlns="http://schemas.openxmlformats.org/package/2006/relationships"><Relationship Id="rId1" Type="http://schemas.openxmlformats.org/officeDocument/2006/relationships/image" Target="../media/image4.jpeg"/></Relationships>
</file>

<file path=ppt/theme/_rels/theme21.xml.rels><?xml version="1.0" encoding="UTF-8" standalone="yes"?>
<Relationships xmlns="http://schemas.openxmlformats.org/package/2006/relationships"><Relationship Id="rId1" Type="http://schemas.openxmlformats.org/officeDocument/2006/relationships/image" Target="../media/image4.jpeg"/></Relationships>
</file>

<file path=ppt/theme/_rels/theme22.xml.rels><?xml version="1.0" encoding="UTF-8" standalone="yes"?>
<Relationships xmlns="http://schemas.openxmlformats.org/package/2006/relationships"><Relationship Id="rId1" Type="http://schemas.openxmlformats.org/officeDocument/2006/relationships/image" Target="../media/image4.jpeg"/></Relationships>
</file>

<file path=ppt/theme/_rels/theme2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2">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2.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3.xml><?xml version="1.0" encoding="utf-8"?>
<a:theme xmlns:a="http://schemas.openxmlformats.org/drawingml/2006/main" name="2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4.xml><?xml version="1.0" encoding="utf-8"?>
<a:theme xmlns:a="http://schemas.openxmlformats.org/drawingml/2006/main" name="3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5.xml><?xml version="1.0" encoding="utf-8"?>
<a:theme xmlns:a="http://schemas.openxmlformats.org/drawingml/2006/main" name="4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6.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ustom 1">
      <a:majorFont>
        <a:latin typeface="Verdana"/>
        <a:ea typeface=""/>
        <a:cs typeface=""/>
      </a:majorFont>
      <a:minorFont>
        <a:latin typeface="Verdana"/>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7.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ustom 1">
      <a:majorFont>
        <a:latin typeface="Verdana"/>
        <a:ea typeface=""/>
        <a:cs typeface=""/>
      </a:majorFont>
      <a:minorFont>
        <a:latin typeface="Verdana"/>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8.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ustom 1">
      <a:majorFont>
        <a:latin typeface="Verdana"/>
        <a:ea typeface=""/>
        <a:cs typeface=""/>
      </a:majorFont>
      <a:minorFont>
        <a:latin typeface="Verdana"/>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9.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ustom 1">
      <a:majorFont>
        <a:latin typeface="Verdana"/>
        <a:ea typeface=""/>
        <a:cs typeface=""/>
      </a:majorFont>
      <a:minorFont>
        <a:latin typeface="Verdana"/>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8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ustom 1">
      <a:majorFont>
        <a:latin typeface="Verdana"/>
        <a:ea typeface=""/>
        <a:cs typeface=""/>
      </a:majorFont>
      <a:minorFont>
        <a:latin typeface="Verdana"/>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1.xml><?xml version="1.0" encoding="utf-8"?>
<a:theme xmlns:a="http://schemas.openxmlformats.org/drawingml/2006/main" name="10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ustom 1">
      <a:majorFont>
        <a:latin typeface="Verdana"/>
        <a:ea typeface=""/>
        <a:cs typeface=""/>
      </a:majorFont>
      <a:minorFont>
        <a:latin typeface="Verdana"/>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2.xml><?xml version="1.0" encoding="utf-8"?>
<a:theme xmlns:a="http://schemas.openxmlformats.org/drawingml/2006/main" name="1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ustom 1">
      <a:majorFont>
        <a:latin typeface="Verdana"/>
        <a:ea typeface=""/>
        <a:cs typeface=""/>
      </a:majorFont>
      <a:minorFont>
        <a:latin typeface="Verdana"/>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3.xml><?xml version="1.0" encoding="utf-8"?>
<a:theme xmlns:a="http://schemas.openxmlformats.org/drawingml/2006/main" name="1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ustom 1">
      <a:majorFont>
        <a:latin typeface="Verdana"/>
        <a:ea typeface=""/>
        <a:cs typeface=""/>
      </a:majorFont>
      <a:minorFont>
        <a:latin typeface="Verdana"/>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7" ma:contentTypeDescription="Create a new document." ma:contentTypeScope="" ma:versionID="b748e49c15c57adbcf31b8296ec0e051">
  <xsd:schema xmlns:xsd="http://www.w3.org/2001/XMLSchema" xmlns:xs="http://www.w3.org/2001/XMLSchema" xmlns:p="http://schemas.microsoft.com/office/2006/metadata/properties" xmlns:ns2="b47a5aad-adfb-4dac-9d3f-47090e67d565" targetNamespace="http://schemas.microsoft.com/office/2006/metadata/properties" ma:root="true" ma:fieldsID="10e404f992e9072f4276d4f787b18ba3" ns2:_="">
    <xsd:import namespace="b47a5aad-adfb-4dac-9d3f-47090e67d565"/>
    <xsd:element name="properties">
      <xsd:complexType>
        <xsd:sequence>
          <xsd:element name="documentManagement">
            <xsd:complexType>
              <xsd:all>
                <xsd:element ref="ns2:Speakers" minOccurs="0"/>
                <xsd:element ref="ns2:Day" minOccurs="0"/>
                <xsd:element ref="ns2:Year" minOccurs="0"/>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peakers xmlns="b47a5aad-adfb-4dac-9d3f-47090e67d565">Gary Valentine; Brad Eldridge</Speakers>
    <Year xmlns="b47a5aad-adfb-4dac-9d3f-47090e67d565">2015</Year>
    <Section xmlns="b47a5aad-adfb-4dac-9d3f-47090e67d565">General</Section>
    <Day xmlns="b47a5aad-adfb-4dac-9d3f-47090e67d565">Tuesday</Day>
  </documentManagement>
</p:properties>
</file>

<file path=customXml/itemProps1.xml><?xml version="1.0" encoding="utf-8"?>
<ds:datastoreItem xmlns:ds="http://schemas.openxmlformats.org/officeDocument/2006/customXml" ds:itemID="{44BF9C1E-FC61-4009-805C-2481D210E00C}"/>
</file>

<file path=customXml/itemProps2.xml><?xml version="1.0" encoding="utf-8"?>
<ds:datastoreItem xmlns:ds="http://schemas.openxmlformats.org/officeDocument/2006/customXml" ds:itemID="{E6E2C45B-7218-4EEB-B719-1949FD55D32A}"/>
</file>

<file path=customXml/itemProps3.xml><?xml version="1.0" encoding="utf-8"?>
<ds:datastoreItem xmlns:ds="http://schemas.openxmlformats.org/officeDocument/2006/customXml" ds:itemID="{FA5B639D-EFF0-4366-B0B0-788FDA3F2769}"/>
</file>

<file path=docProps/app.xml><?xml version="1.0" encoding="utf-8"?>
<Properties xmlns="http://schemas.openxmlformats.org/officeDocument/2006/extended-properties" xmlns:vt="http://schemas.openxmlformats.org/officeDocument/2006/docPropsVTypes">
  <Template>Foundry</Template>
  <TotalTime>1360</TotalTime>
  <Words>1160</Words>
  <Application>Microsoft Office PowerPoint</Application>
  <PresentationFormat>On-screen Show (4:3)</PresentationFormat>
  <Paragraphs>196</Paragraphs>
  <Slides>32</Slides>
  <Notes>26</Notes>
  <HiddenSlides>0</HiddenSlides>
  <MMClips>0</MMClips>
  <ScaleCrop>false</ScaleCrop>
  <HeadingPairs>
    <vt:vector size="4" baseType="variant">
      <vt:variant>
        <vt:lpstr>Theme</vt:lpstr>
      </vt:variant>
      <vt:variant>
        <vt:i4>23</vt:i4>
      </vt:variant>
      <vt:variant>
        <vt:lpstr>Slide Titles</vt:lpstr>
      </vt:variant>
      <vt:variant>
        <vt:i4>32</vt:i4>
      </vt:variant>
    </vt:vector>
  </HeadingPairs>
  <TitlesOfParts>
    <vt:vector size="55" baseType="lpstr">
      <vt:lpstr>Foundry</vt:lpstr>
      <vt:lpstr>Office Theme</vt:lpstr>
      <vt:lpstr>1_Office Theme</vt:lpstr>
      <vt:lpstr>2_Office Theme</vt:lpstr>
      <vt:lpstr>3_Office Theme</vt:lpstr>
      <vt:lpstr>4_Office Theme</vt:lpstr>
      <vt:lpstr>5_Office Theme</vt:lpstr>
      <vt:lpstr>6_Office Theme</vt:lpstr>
      <vt:lpstr>7_Office Theme</vt:lpstr>
      <vt:lpstr>8_Office Theme</vt:lpstr>
      <vt:lpstr>Equity</vt:lpstr>
      <vt:lpstr>1_Equity</vt:lpstr>
      <vt:lpstr>2_Equity</vt:lpstr>
      <vt:lpstr>3_Equity</vt:lpstr>
      <vt:lpstr>4_Equity</vt:lpstr>
      <vt:lpstr>Flow</vt:lpstr>
      <vt:lpstr>1_Flow</vt:lpstr>
      <vt:lpstr>3_Flow</vt:lpstr>
      <vt:lpstr>4_Flow</vt:lpstr>
      <vt:lpstr>8_Flow</vt:lpstr>
      <vt:lpstr>10_Flow</vt:lpstr>
      <vt:lpstr>12_Flow</vt:lpstr>
      <vt:lpstr>14_Flow</vt:lpstr>
      <vt:lpstr>2015 Project Excellence Awards</vt:lpstr>
      <vt:lpstr>US 31-W WARREN COUNTY </vt:lpstr>
      <vt:lpstr>INTERSECTION REALIGNMENT ON US 31-W AT MOORMAN LANE AND BRISTOW ROAD</vt:lpstr>
      <vt:lpstr>US 31-W LOOKING SOUTH</vt:lpstr>
      <vt:lpstr>US 31-W LOOKING NORTH</vt:lpstr>
      <vt:lpstr>REALIGNED ROADWAYS</vt:lpstr>
      <vt:lpstr>LEFT TURN LANES</vt:lpstr>
      <vt:lpstr>ADDITIONAL FEATURES</vt:lpstr>
      <vt:lpstr>5-4000.00 KY 1494 over Long Lick Creek – Emergency Bridge Replacement Bullitt County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DISTRICT  FIVE</vt:lpstr>
      <vt:lpstr>ST. HELENS BRIDGE  REPLACEMENT PROJECT</vt:lpstr>
      <vt:lpstr>Timeline</vt:lpstr>
      <vt:lpstr>EXISTING CONDITIONS</vt:lpstr>
      <vt:lpstr>CONSTRUCTION</vt:lpstr>
      <vt:lpstr>POST CONSTRUCTION</vt:lpstr>
      <vt:lpstr>12-1085 KY 777 Bridge Replacement at Garrett Floyd County</vt:lpstr>
      <vt:lpstr>Project Location</vt:lpstr>
      <vt:lpstr>Existing Conditions</vt:lpstr>
      <vt:lpstr>PowerPoint Presentation</vt:lpstr>
      <vt:lpstr>Alternates</vt:lpstr>
      <vt:lpstr>Deck Removal</vt:lpstr>
      <vt:lpstr>Paint Process</vt:lpstr>
      <vt:lpstr>Approach Work</vt:lpstr>
      <vt:lpstr>Finished Bridge</vt:lpstr>
      <vt:lpstr>2015 Project Excellence Awards</vt:lpstr>
    </vt:vector>
  </TitlesOfParts>
  <Company>Commonwealth of Kentucky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ALLEN COUNTY KY 98</dc:title>
  <dc:creator>DellTest</dc:creator>
  <cp:lastModifiedBy>brad.eldridge</cp:lastModifiedBy>
  <cp:revision>87</cp:revision>
  <dcterms:created xsi:type="dcterms:W3CDTF">2013-08-13T14:11:39Z</dcterms:created>
  <dcterms:modified xsi:type="dcterms:W3CDTF">2015-09-05T19:53:29Z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0x0101009E0F30E28F43D84881B1E447717B93F8</vt:lpwstr>
  </property>
</Properties>
</file>